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8"/>
  </p:notesMasterIdLst>
  <p:handoutMasterIdLst>
    <p:handoutMasterId r:id="rId39"/>
  </p:handoutMasterIdLst>
  <p:sldIdLst>
    <p:sldId id="256" r:id="rId2"/>
    <p:sldId id="257" r:id="rId3"/>
    <p:sldId id="258" r:id="rId4"/>
    <p:sldId id="297" r:id="rId5"/>
    <p:sldId id="308" r:id="rId6"/>
    <p:sldId id="261" r:id="rId7"/>
    <p:sldId id="273" r:id="rId8"/>
    <p:sldId id="293" r:id="rId9"/>
    <p:sldId id="263" r:id="rId10"/>
    <p:sldId id="285" r:id="rId11"/>
    <p:sldId id="296" r:id="rId12"/>
    <p:sldId id="262" r:id="rId13"/>
    <p:sldId id="294" r:id="rId14"/>
    <p:sldId id="295" r:id="rId15"/>
    <p:sldId id="275" r:id="rId16"/>
    <p:sldId id="271" r:id="rId17"/>
    <p:sldId id="274" r:id="rId18"/>
    <p:sldId id="267" r:id="rId19"/>
    <p:sldId id="268" r:id="rId20"/>
    <p:sldId id="269" r:id="rId21"/>
    <p:sldId id="289" r:id="rId22"/>
    <p:sldId id="300" r:id="rId23"/>
    <p:sldId id="303" r:id="rId24"/>
    <p:sldId id="304" r:id="rId25"/>
    <p:sldId id="279" r:id="rId26"/>
    <p:sldId id="302" r:id="rId27"/>
    <p:sldId id="301" r:id="rId28"/>
    <p:sldId id="265" r:id="rId29"/>
    <p:sldId id="286" r:id="rId30"/>
    <p:sldId id="287" r:id="rId31"/>
    <p:sldId id="280" r:id="rId32"/>
    <p:sldId id="281" r:id="rId33"/>
    <p:sldId id="282" r:id="rId34"/>
    <p:sldId id="283" r:id="rId35"/>
    <p:sldId id="299" r:id="rId36"/>
    <p:sldId id="284" r:id="rId37"/>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52"/>
    <p:restoredTop sz="94661"/>
  </p:normalViewPr>
  <p:slideViewPr>
    <p:cSldViewPr snapToGrid="0" snapToObjects="1">
      <p:cViewPr>
        <p:scale>
          <a:sx n="71" d="100"/>
          <a:sy n="71" d="100"/>
        </p:scale>
        <p:origin x="176" y="10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3306903-A5A9-BA49-BEE4-B26BCC3BC70F}"/>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CD5929E-0C87-E349-A48F-D62DCA2B6C6F}"/>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D36EA719-E09C-1B44-90FA-3F4FCFD802AE}" type="datetimeFigureOut">
              <a:rPr kumimoji="1" lang="ja-JP" altLang="en-US" smtClean="0"/>
              <a:t>2021/2/8</a:t>
            </a:fld>
            <a:endParaRPr kumimoji="1" lang="ja-JP" altLang="en-US"/>
          </a:p>
        </p:txBody>
      </p:sp>
      <p:sp>
        <p:nvSpPr>
          <p:cNvPr id="4" name="フッター プレースホルダー 3">
            <a:extLst>
              <a:ext uri="{FF2B5EF4-FFF2-40B4-BE49-F238E27FC236}">
                <a16:creationId xmlns:a16="http://schemas.microsoft.com/office/drawing/2014/main" id="{90C4855B-0D41-0347-B8FB-2A3D04622E8A}"/>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E6F083E8-7785-5945-8366-3899971317B3}"/>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332A6A8-E109-9841-87E3-9B88A3DDCCBF}" type="slidenum">
              <a:rPr kumimoji="1" lang="ja-JP" altLang="en-US" smtClean="0"/>
              <a:t>‹#›</a:t>
            </a:fld>
            <a:endParaRPr kumimoji="1" lang="ja-JP" altLang="en-US"/>
          </a:p>
        </p:txBody>
      </p:sp>
    </p:spTree>
    <p:extLst>
      <p:ext uri="{BB962C8B-B14F-4D97-AF65-F5344CB8AC3E}">
        <p14:creationId xmlns:p14="http://schemas.microsoft.com/office/powerpoint/2010/main" val="22603009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CD86DC6C-CED3-4E4E-A9B4-4C3E5C76C1C6}" type="datetimeFigureOut">
              <a:rPr kumimoji="1" lang="ja-JP" altLang="en-US" smtClean="0"/>
              <a:t>2021/2/6</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94AE366-0E7C-C741-9AA6-CFB1CD864F9B}" type="slidenum">
              <a:rPr kumimoji="1" lang="ja-JP" altLang="en-US" smtClean="0"/>
              <a:t>‹#›</a:t>
            </a:fld>
            <a:endParaRPr kumimoji="1" lang="ja-JP" altLang="en-US"/>
          </a:p>
        </p:txBody>
      </p:sp>
    </p:spTree>
    <p:extLst>
      <p:ext uri="{BB962C8B-B14F-4D97-AF65-F5344CB8AC3E}">
        <p14:creationId xmlns:p14="http://schemas.microsoft.com/office/powerpoint/2010/main" val="2033620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00663C-3EC2-2141-BD41-53E5916AE05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3C79B9C-E59F-4C42-8792-3543BEC7E7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CE1C33C-3E4C-F341-B6C3-2A9F546969DA}"/>
              </a:ext>
            </a:extLst>
          </p:cNvPr>
          <p:cNvSpPr>
            <a:spLocks noGrp="1"/>
          </p:cNvSpPr>
          <p:nvPr>
            <p:ph type="dt" sz="half" idx="10"/>
          </p:nvPr>
        </p:nvSpPr>
        <p:spPr/>
        <p:txBody>
          <a:bodyPr/>
          <a:lstStyle>
            <a:lvl1pPr>
              <a:defRPr sz="1200">
                <a:solidFill>
                  <a:schemeClr val="bg1">
                    <a:lumMod val="50000"/>
                  </a:schemeClr>
                </a:solidFill>
              </a:defRPr>
            </a:lvl1pPr>
          </a:lstStyle>
          <a:p>
            <a:r>
              <a:rPr lang="en-US" altLang="ja-JP"/>
              <a:t>2021/2/10</a:t>
            </a:r>
            <a:endParaRPr lang="ja-JP" altLang="en-US"/>
          </a:p>
        </p:txBody>
      </p:sp>
      <p:sp>
        <p:nvSpPr>
          <p:cNvPr id="5" name="フッター プレースホルダー 4">
            <a:extLst>
              <a:ext uri="{FF2B5EF4-FFF2-40B4-BE49-F238E27FC236}">
                <a16:creationId xmlns:a16="http://schemas.microsoft.com/office/drawing/2014/main" id="{202701E8-43C4-F544-8125-F331D84C5CD4}"/>
              </a:ext>
            </a:extLst>
          </p:cNvPr>
          <p:cNvSpPr>
            <a:spLocks noGrp="1"/>
          </p:cNvSpPr>
          <p:nvPr>
            <p:ph type="ftr" sz="quarter" idx="11"/>
          </p:nvPr>
        </p:nvSpPr>
        <p:spPr/>
        <p:txBody>
          <a:bodyPr/>
          <a:lstStyle/>
          <a:p>
            <a:r>
              <a:rPr kumimoji="1" lang="ja-JP" altLang="en-US"/>
              <a:t>修士論文発表会</a:t>
            </a:r>
          </a:p>
        </p:txBody>
      </p:sp>
      <p:sp>
        <p:nvSpPr>
          <p:cNvPr id="6" name="スライド番号プレースホルダー 5">
            <a:extLst>
              <a:ext uri="{FF2B5EF4-FFF2-40B4-BE49-F238E27FC236}">
                <a16:creationId xmlns:a16="http://schemas.microsoft.com/office/drawing/2014/main" id="{17F14A37-788F-9D4E-BE11-DD7170F3C84A}"/>
              </a:ext>
            </a:extLst>
          </p:cNvPr>
          <p:cNvSpPr>
            <a:spLocks noGrp="1"/>
          </p:cNvSpPr>
          <p:nvPr>
            <p:ph type="sldNum" sz="quarter" idx="12"/>
          </p:nvPr>
        </p:nvSpPr>
        <p:spPr>
          <a:xfrm>
            <a:off x="8750300" y="6356350"/>
            <a:ext cx="2743200" cy="365125"/>
          </a:xfrm>
        </p:spPr>
        <p:txBody>
          <a:bodyPr/>
          <a:lstStyle>
            <a:lvl1pPr>
              <a:defRPr sz="1200">
                <a:solidFill>
                  <a:schemeClr val="bg1">
                    <a:lumMod val="50000"/>
                  </a:schemeClr>
                </a:solidFill>
              </a:defRPr>
            </a:lvl1pPr>
          </a:lstStyle>
          <a:p>
            <a:fld id="{6C5D0697-FC9F-5848-968B-59552FFFC2E5}" type="slidenum">
              <a:rPr lang="ja-JP" altLang="en-US" smtClean="0"/>
              <a:pPr/>
              <a:t>‹#›</a:t>
            </a:fld>
            <a:endParaRPr lang="ja-JP" altLang="en-US"/>
          </a:p>
        </p:txBody>
      </p:sp>
      <p:sp>
        <p:nvSpPr>
          <p:cNvPr id="13" name="テキスト ボックス 12">
            <a:extLst>
              <a:ext uri="{FF2B5EF4-FFF2-40B4-BE49-F238E27FC236}">
                <a16:creationId xmlns:a16="http://schemas.microsoft.com/office/drawing/2014/main" id="{7656EC5D-4174-264C-8589-65F61D44E83D}"/>
              </a:ext>
            </a:extLst>
          </p:cNvPr>
          <p:cNvSpPr txBox="1"/>
          <p:nvPr userDrawn="1"/>
        </p:nvSpPr>
        <p:spPr>
          <a:xfrm>
            <a:off x="11620500" y="6502400"/>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3223949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463EAC-9DF0-3B4B-B80F-0C46808492C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BFEE344-BC39-0140-9FF5-B337E52DF1EB}"/>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D0A6A44-3A03-D74E-8C79-DF2C67290D32}"/>
              </a:ext>
            </a:extLst>
          </p:cNvPr>
          <p:cNvSpPr>
            <a:spLocks noGrp="1"/>
          </p:cNvSpPr>
          <p:nvPr>
            <p:ph type="dt" sz="half" idx="10"/>
          </p:nvPr>
        </p:nvSpPr>
        <p:spPr/>
        <p:txBody>
          <a:bodyPr/>
          <a:lstStyle/>
          <a:p>
            <a:r>
              <a:rPr kumimoji="1" lang="en-US" altLang="ja-JP"/>
              <a:t>2021/2/10</a:t>
            </a:r>
            <a:endParaRPr kumimoji="1" lang="ja-JP" altLang="en-US"/>
          </a:p>
        </p:txBody>
      </p:sp>
      <p:sp>
        <p:nvSpPr>
          <p:cNvPr id="5" name="フッター プレースホルダー 4">
            <a:extLst>
              <a:ext uri="{FF2B5EF4-FFF2-40B4-BE49-F238E27FC236}">
                <a16:creationId xmlns:a16="http://schemas.microsoft.com/office/drawing/2014/main" id="{50EBB11F-1163-0941-900E-76E40EAF510D}"/>
              </a:ext>
            </a:extLst>
          </p:cNvPr>
          <p:cNvSpPr>
            <a:spLocks noGrp="1"/>
          </p:cNvSpPr>
          <p:nvPr>
            <p:ph type="ftr" sz="quarter" idx="11"/>
          </p:nvPr>
        </p:nvSpPr>
        <p:spPr/>
        <p:txBody>
          <a:bodyPr/>
          <a:lstStyle/>
          <a:p>
            <a:r>
              <a:rPr kumimoji="1" lang="ja-JP" altLang="en-US"/>
              <a:t>修士論文発表会</a:t>
            </a:r>
          </a:p>
        </p:txBody>
      </p:sp>
      <p:sp>
        <p:nvSpPr>
          <p:cNvPr id="6" name="スライド番号プレースホルダー 5">
            <a:extLst>
              <a:ext uri="{FF2B5EF4-FFF2-40B4-BE49-F238E27FC236}">
                <a16:creationId xmlns:a16="http://schemas.microsoft.com/office/drawing/2014/main" id="{6391F1C4-1C17-DE4A-AC7B-3E7969C2F226}"/>
              </a:ext>
            </a:extLst>
          </p:cNvPr>
          <p:cNvSpPr>
            <a:spLocks noGrp="1"/>
          </p:cNvSpPr>
          <p:nvPr>
            <p:ph type="sldNum" sz="quarter" idx="12"/>
          </p:nvPr>
        </p:nvSpPr>
        <p:spPr/>
        <p:txBody>
          <a:bodyPr/>
          <a:lstStyle/>
          <a:p>
            <a:fld id="{6C5D0697-FC9F-5848-968B-59552FFFC2E5}" type="slidenum">
              <a:rPr kumimoji="1" lang="ja-JP" altLang="en-US" smtClean="0"/>
              <a:t>‹#›</a:t>
            </a:fld>
            <a:endParaRPr kumimoji="1" lang="ja-JP" altLang="en-US"/>
          </a:p>
        </p:txBody>
      </p:sp>
    </p:spTree>
    <p:extLst>
      <p:ext uri="{BB962C8B-B14F-4D97-AF65-F5344CB8AC3E}">
        <p14:creationId xmlns:p14="http://schemas.microsoft.com/office/powerpoint/2010/main" val="2592391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6A685E2-EDFD-4943-9013-67C09DE5A04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54972EB-4682-3243-A00F-A43BF604993E}"/>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CAC741-775C-EE47-9C7A-D462007DBE28}"/>
              </a:ext>
            </a:extLst>
          </p:cNvPr>
          <p:cNvSpPr>
            <a:spLocks noGrp="1"/>
          </p:cNvSpPr>
          <p:nvPr>
            <p:ph type="dt" sz="half" idx="10"/>
          </p:nvPr>
        </p:nvSpPr>
        <p:spPr/>
        <p:txBody>
          <a:bodyPr/>
          <a:lstStyle/>
          <a:p>
            <a:r>
              <a:rPr kumimoji="1" lang="en-US" altLang="ja-JP"/>
              <a:t>2021/2/10</a:t>
            </a:r>
            <a:endParaRPr kumimoji="1" lang="ja-JP" altLang="en-US"/>
          </a:p>
        </p:txBody>
      </p:sp>
      <p:sp>
        <p:nvSpPr>
          <p:cNvPr id="5" name="フッター プレースホルダー 4">
            <a:extLst>
              <a:ext uri="{FF2B5EF4-FFF2-40B4-BE49-F238E27FC236}">
                <a16:creationId xmlns:a16="http://schemas.microsoft.com/office/drawing/2014/main" id="{B81E3DA3-2F7B-0D4D-B52B-E1D4F526BFD0}"/>
              </a:ext>
            </a:extLst>
          </p:cNvPr>
          <p:cNvSpPr>
            <a:spLocks noGrp="1"/>
          </p:cNvSpPr>
          <p:nvPr>
            <p:ph type="ftr" sz="quarter" idx="11"/>
          </p:nvPr>
        </p:nvSpPr>
        <p:spPr/>
        <p:txBody>
          <a:bodyPr/>
          <a:lstStyle/>
          <a:p>
            <a:r>
              <a:rPr kumimoji="1" lang="ja-JP" altLang="en-US"/>
              <a:t>修士論文発表会</a:t>
            </a:r>
          </a:p>
        </p:txBody>
      </p:sp>
      <p:sp>
        <p:nvSpPr>
          <p:cNvPr id="6" name="スライド番号プレースホルダー 5">
            <a:extLst>
              <a:ext uri="{FF2B5EF4-FFF2-40B4-BE49-F238E27FC236}">
                <a16:creationId xmlns:a16="http://schemas.microsoft.com/office/drawing/2014/main" id="{9B4850FC-61CE-BB42-809A-85423EB0F96B}"/>
              </a:ext>
            </a:extLst>
          </p:cNvPr>
          <p:cNvSpPr>
            <a:spLocks noGrp="1"/>
          </p:cNvSpPr>
          <p:nvPr>
            <p:ph type="sldNum" sz="quarter" idx="12"/>
          </p:nvPr>
        </p:nvSpPr>
        <p:spPr/>
        <p:txBody>
          <a:bodyPr/>
          <a:lstStyle/>
          <a:p>
            <a:fld id="{6C5D0697-FC9F-5848-968B-59552FFFC2E5}" type="slidenum">
              <a:rPr kumimoji="1" lang="ja-JP" altLang="en-US" smtClean="0"/>
              <a:t>‹#›</a:t>
            </a:fld>
            <a:endParaRPr kumimoji="1" lang="ja-JP" altLang="en-US"/>
          </a:p>
        </p:txBody>
      </p:sp>
    </p:spTree>
    <p:extLst>
      <p:ext uri="{BB962C8B-B14F-4D97-AF65-F5344CB8AC3E}">
        <p14:creationId xmlns:p14="http://schemas.microsoft.com/office/powerpoint/2010/main" val="1548553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C5FD74-FA76-8D44-95C1-4F6E398DD56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E8B9AA3-98A9-BC4E-B93A-E4E7E7F377D4}"/>
              </a:ext>
            </a:extLst>
          </p:cNvPr>
          <p:cNvSpPr>
            <a:spLocks noGrp="1"/>
          </p:cNvSpPr>
          <p:nvPr>
            <p:ph idx="1"/>
          </p:nvPr>
        </p:nvSpPr>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1A8C3B6-B781-E040-819F-A8D3B93B4BD6}"/>
              </a:ext>
            </a:extLst>
          </p:cNvPr>
          <p:cNvSpPr>
            <a:spLocks noGrp="1"/>
          </p:cNvSpPr>
          <p:nvPr>
            <p:ph type="dt" sz="half" idx="10"/>
          </p:nvPr>
        </p:nvSpPr>
        <p:spPr/>
        <p:txBody>
          <a:bodyPr/>
          <a:lstStyle>
            <a:lvl1pPr>
              <a:defRPr sz="1200">
                <a:solidFill>
                  <a:schemeClr val="bg1">
                    <a:lumMod val="50000"/>
                  </a:schemeClr>
                </a:solidFill>
              </a:defRPr>
            </a:lvl1pPr>
          </a:lstStyle>
          <a:p>
            <a:r>
              <a:rPr lang="en-US" altLang="ja-JP"/>
              <a:t>2021/2/10</a:t>
            </a:r>
            <a:endParaRPr lang="ja-JP" altLang="en-US"/>
          </a:p>
        </p:txBody>
      </p:sp>
      <p:sp>
        <p:nvSpPr>
          <p:cNvPr id="5" name="フッター プレースホルダー 4">
            <a:extLst>
              <a:ext uri="{FF2B5EF4-FFF2-40B4-BE49-F238E27FC236}">
                <a16:creationId xmlns:a16="http://schemas.microsoft.com/office/drawing/2014/main" id="{A9CB2BFA-0C64-8C41-9BD4-524534032DBD}"/>
              </a:ext>
            </a:extLst>
          </p:cNvPr>
          <p:cNvSpPr>
            <a:spLocks noGrp="1"/>
          </p:cNvSpPr>
          <p:nvPr>
            <p:ph type="ftr" sz="quarter" idx="11"/>
          </p:nvPr>
        </p:nvSpPr>
        <p:spPr/>
        <p:txBody>
          <a:bodyPr/>
          <a:lstStyle/>
          <a:p>
            <a:r>
              <a:rPr kumimoji="1" lang="ja-JP" altLang="en-US"/>
              <a:t>修士論文発表会</a:t>
            </a:r>
          </a:p>
        </p:txBody>
      </p:sp>
      <p:sp>
        <p:nvSpPr>
          <p:cNvPr id="6" name="スライド番号プレースホルダー 5">
            <a:extLst>
              <a:ext uri="{FF2B5EF4-FFF2-40B4-BE49-F238E27FC236}">
                <a16:creationId xmlns:a16="http://schemas.microsoft.com/office/drawing/2014/main" id="{CD200AAC-E7BB-5A41-A430-6813FDA45863}"/>
              </a:ext>
            </a:extLst>
          </p:cNvPr>
          <p:cNvSpPr>
            <a:spLocks noGrp="1"/>
          </p:cNvSpPr>
          <p:nvPr>
            <p:ph type="sldNum" sz="quarter" idx="12"/>
          </p:nvPr>
        </p:nvSpPr>
        <p:spPr>
          <a:xfrm>
            <a:off x="8750300" y="6356350"/>
            <a:ext cx="2743200" cy="365125"/>
          </a:xfrm>
        </p:spPr>
        <p:txBody>
          <a:bodyPr/>
          <a:lstStyle>
            <a:lvl1pPr>
              <a:defRPr sz="1200">
                <a:solidFill>
                  <a:schemeClr val="bg1">
                    <a:lumMod val="50000"/>
                  </a:schemeClr>
                </a:solidFill>
              </a:defRPr>
            </a:lvl1pPr>
          </a:lstStyle>
          <a:p>
            <a:fld id="{6C5D0697-FC9F-5848-968B-59552FFFC2E5}" type="slidenum">
              <a:rPr lang="ja-JP" altLang="en-US" smtClean="0"/>
              <a:pPr/>
              <a:t>‹#›</a:t>
            </a:fld>
            <a:endParaRPr lang="ja-JP" altLang="en-US"/>
          </a:p>
        </p:txBody>
      </p:sp>
    </p:spTree>
    <p:extLst>
      <p:ext uri="{BB962C8B-B14F-4D97-AF65-F5344CB8AC3E}">
        <p14:creationId xmlns:p14="http://schemas.microsoft.com/office/powerpoint/2010/main" val="1799318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AADFD-55FF-E341-AA35-9AA4823BC37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CB784D8-F914-5E42-A9D4-750569D7B0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CE8CD8-C56E-0148-A2B6-43FB0C578F49}"/>
              </a:ext>
            </a:extLst>
          </p:cNvPr>
          <p:cNvSpPr>
            <a:spLocks noGrp="1"/>
          </p:cNvSpPr>
          <p:nvPr>
            <p:ph type="dt" sz="half" idx="10"/>
          </p:nvPr>
        </p:nvSpPr>
        <p:spPr/>
        <p:txBody>
          <a:bodyPr/>
          <a:lstStyle/>
          <a:p>
            <a:r>
              <a:rPr kumimoji="1" lang="en-US" altLang="ja-JP"/>
              <a:t>2021/2/10</a:t>
            </a:r>
            <a:endParaRPr kumimoji="1" lang="ja-JP" altLang="en-US"/>
          </a:p>
        </p:txBody>
      </p:sp>
      <p:sp>
        <p:nvSpPr>
          <p:cNvPr id="5" name="フッター プレースホルダー 4">
            <a:extLst>
              <a:ext uri="{FF2B5EF4-FFF2-40B4-BE49-F238E27FC236}">
                <a16:creationId xmlns:a16="http://schemas.microsoft.com/office/drawing/2014/main" id="{7D4459BE-C44D-5D4E-9535-08C443AA42DA}"/>
              </a:ext>
            </a:extLst>
          </p:cNvPr>
          <p:cNvSpPr>
            <a:spLocks noGrp="1"/>
          </p:cNvSpPr>
          <p:nvPr>
            <p:ph type="ftr" sz="quarter" idx="11"/>
          </p:nvPr>
        </p:nvSpPr>
        <p:spPr/>
        <p:txBody>
          <a:bodyPr/>
          <a:lstStyle/>
          <a:p>
            <a:r>
              <a:rPr kumimoji="1" lang="ja-JP" altLang="en-US"/>
              <a:t>修士論文発表会</a:t>
            </a:r>
          </a:p>
        </p:txBody>
      </p:sp>
      <p:sp>
        <p:nvSpPr>
          <p:cNvPr id="6" name="スライド番号プレースホルダー 5">
            <a:extLst>
              <a:ext uri="{FF2B5EF4-FFF2-40B4-BE49-F238E27FC236}">
                <a16:creationId xmlns:a16="http://schemas.microsoft.com/office/drawing/2014/main" id="{13B97F10-A33E-D64E-9453-DB23514D0B3E}"/>
              </a:ext>
            </a:extLst>
          </p:cNvPr>
          <p:cNvSpPr>
            <a:spLocks noGrp="1"/>
          </p:cNvSpPr>
          <p:nvPr>
            <p:ph type="sldNum" sz="quarter" idx="12"/>
          </p:nvPr>
        </p:nvSpPr>
        <p:spPr/>
        <p:txBody>
          <a:bodyPr/>
          <a:lstStyle/>
          <a:p>
            <a:fld id="{6C5D0697-FC9F-5848-968B-59552FFFC2E5}" type="slidenum">
              <a:rPr kumimoji="1" lang="ja-JP" altLang="en-US" smtClean="0"/>
              <a:t>‹#›</a:t>
            </a:fld>
            <a:endParaRPr kumimoji="1" lang="ja-JP" altLang="en-US"/>
          </a:p>
        </p:txBody>
      </p:sp>
    </p:spTree>
    <p:extLst>
      <p:ext uri="{BB962C8B-B14F-4D97-AF65-F5344CB8AC3E}">
        <p14:creationId xmlns:p14="http://schemas.microsoft.com/office/powerpoint/2010/main" val="2172292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515418-5C12-1E4C-9D0E-0626F5E709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F5F3E6E-18C5-2B4A-BBE1-ACE2D2E12FF5}"/>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3F2AE66-0972-A14B-9460-689B5D451D9F}"/>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837AB80-E1CF-7D47-84D4-1A132381B4EA}"/>
              </a:ext>
            </a:extLst>
          </p:cNvPr>
          <p:cNvSpPr>
            <a:spLocks noGrp="1"/>
          </p:cNvSpPr>
          <p:nvPr>
            <p:ph type="dt" sz="half" idx="10"/>
          </p:nvPr>
        </p:nvSpPr>
        <p:spPr/>
        <p:txBody>
          <a:bodyPr/>
          <a:lstStyle/>
          <a:p>
            <a:r>
              <a:rPr kumimoji="1" lang="en-US" altLang="ja-JP"/>
              <a:t>2021/2/10</a:t>
            </a:r>
            <a:endParaRPr kumimoji="1" lang="ja-JP" altLang="en-US"/>
          </a:p>
        </p:txBody>
      </p:sp>
      <p:sp>
        <p:nvSpPr>
          <p:cNvPr id="6" name="フッター プレースホルダー 5">
            <a:extLst>
              <a:ext uri="{FF2B5EF4-FFF2-40B4-BE49-F238E27FC236}">
                <a16:creationId xmlns:a16="http://schemas.microsoft.com/office/drawing/2014/main" id="{5D30CEAD-A7F8-C844-86B7-23A8EFA18BE2}"/>
              </a:ext>
            </a:extLst>
          </p:cNvPr>
          <p:cNvSpPr>
            <a:spLocks noGrp="1"/>
          </p:cNvSpPr>
          <p:nvPr>
            <p:ph type="ftr" sz="quarter" idx="11"/>
          </p:nvPr>
        </p:nvSpPr>
        <p:spPr/>
        <p:txBody>
          <a:bodyPr/>
          <a:lstStyle/>
          <a:p>
            <a:r>
              <a:rPr kumimoji="1" lang="ja-JP" altLang="en-US"/>
              <a:t>修士論文発表会</a:t>
            </a:r>
          </a:p>
        </p:txBody>
      </p:sp>
      <p:sp>
        <p:nvSpPr>
          <p:cNvPr id="7" name="スライド番号プレースホルダー 6">
            <a:extLst>
              <a:ext uri="{FF2B5EF4-FFF2-40B4-BE49-F238E27FC236}">
                <a16:creationId xmlns:a16="http://schemas.microsoft.com/office/drawing/2014/main" id="{AEB82B97-FA99-A14C-B195-3757FDC8354C}"/>
              </a:ext>
            </a:extLst>
          </p:cNvPr>
          <p:cNvSpPr>
            <a:spLocks noGrp="1"/>
          </p:cNvSpPr>
          <p:nvPr>
            <p:ph type="sldNum" sz="quarter" idx="12"/>
          </p:nvPr>
        </p:nvSpPr>
        <p:spPr/>
        <p:txBody>
          <a:bodyPr/>
          <a:lstStyle/>
          <a:p>
            <a:fld id="{6C5D0697-FC9F-5848-968B-59552FFFC2E5}" type="slidenum">
              <a:rPr kumimoji="1" lang="ja-JP" altLang="en-US" smtClean="0"/>
              <a:t>‹#›</a:t>
            </a:fld>
            <a:endParaRPr kumimoji="1" lang="ja-JP" altLang="en-US"/>
          </a:p>
        </p:txBody>
      </p:sp>
    </p:spTree>
    <p:extLst>
      <p:ext uri="{BB962C8B-B14F-4D97-AF65-F5344CB8AC3E}">
        <p14:creationId xmlns:p14="http://schemas.microsoft.com/office/powerpoint/2010/main" val="1108422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5E4518-9FEC-2D4B-9677-24EAB5E9AA0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389052B-4F78-F344-95DE-934C63C2A8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DA8B693-8D8D-A84C-90B2-CA36C6418402}"/>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19E5E7-72B3-8942-97F1-A96CD0AC1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1D7B59C0-3B4B-C449-96F5-B692FC6238A7}"/>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695A40B-B2CA-8E4B-8268-B8BE8C71F4AF}"/>
              </a:ext>
            </a:extLst>
          </p:cNvPr>
          <p:cNvSpPr>
            <a:spLocks noGrp="1"/>
          </p:cNvSpPr>
          <p:nvPr>
            <p:ph type="dt" sz="half" idx="10"/>
          </p:nvPr>
        </p:nvSpPr>
        <p:spPr/>
        <p:txBody>
          <a:bodyPr/>
          <a:lstStyle/>
          <a:p>
            <a:r>
              <a:rPr kumimoji="1" lang="en-US" altLang="ja-JP"/>
              <a:t>2021/2/10</a:t>
            </a:r>
            <a:endParaRPr kumimoji="1" lang="ja-JP" altLang="en-US"/>
          </a:p>
        </p:txBody>
      </p:sp>
      <p:sp>
        <p:nvSpPr>
          <p:cNvPr id="8" name="フッター プレースホルダー 7">
            <a:extLst>
              <a:ext uri="{FF2B5EF4-FFF2-40B4-BE49-F238E27FC236}">
                <a16:creationId xmlns:a16="http://schemas.microsoft.com/office/drawing/2014/main" id="{4DB72C5B-8F7C-C744-9EE3-3BED51723985}"/>
              </a:ext>
            </a:extLst>
          </p:cNvPr>
          <p:cNvSpPr>
            <a:spLocks noGrp="1"/>
          </p:cNvSpPr>
          <p:nvPr>
            <p:ph type="ftr" sz="quarter" idx="11"/>
          </p:nvPr>
        </p:nvSpPr>
        <p:spPr/>
        <p:txBody>
          <a:bodyPr/>
          <a:lstStyle/>
          <a:p>
            <a:r>
              <a:rPr kumimoji="1" lang="ja-JP" altLang="en-US"/>
              <a:t>修士論文発表会</a:t>
            </a:r>
          </a:p>
        </p:txBody>
      </p:sp>
      <p:sp>
        <p:nvSpPr>
          <p:cNvPr id="9" name="スライド番号プレースホルダー 8">
            <a:extLst>
              <a:ext uri="{FF2B5EF4-FFF2-40B4-BE49-F238E27FC236}">
                <a16:creationId xmlns:a16="http://schemas.microsoft.com/office/drawing/2014/main" id="{ACE3F219-136C-164A-884E-8BBAA108440B}"/>
              </a:ext>
            </a:extLst>
          </p:cNvPr>
          <p:cNvSpPr>
            <a:spLocks noGrp="1"/>
          </p:cNvSpPr>
          <p:nvPr>
            <p:ph type="sldNum" sz="quarter" idx="12"/>
          </p:nvPr>
        </p:nvSpPr>
        <p:spPr/>
        <p:txBody>
          <a:bodyPr/>
          <a:lstStyle/>
          <a:p>
            <a:fld id="{6C5D0697-FC9F-5848-968B-59552FFFC2E5}" type="slidenum">
              <a:rPr kumimoji="1" lang="ja-JP" altLang="en-US" smtClean="0"/>
              <a:t>‹#›</a:t>
            </a:fld>
            <a:endParaRPr kumimoji="1" lang="ja-JP" altLang="en-US"/>
          </a:p>
        </p:txBody>
      </p:sp>
    </p:spTree>
    <p:extLst>
      <p:ext uri="{BB962C8B-B14F-4D97-AF65-F5344CB8AC3E}">
        <p14:creationId xmlns:p14="http://schemas.microsoft.com/office/powerpoint/2010/main" val="2843370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8D481-3041-3B4B-AF09-22AC330782D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620DEE3-A324-E640-AC26-8E2758322262}"/>
              </a:ext>
            </a:extLst>
          </p:cNvPr>
          <p:cNvSpPr>
            <a:spLocks noGrp="1"/>
          </p:cNvSpPr>
          <p:nvPr>
            <p:ph type="dt" sz="half" idx="10"/>
          </p:nvPr>
        </p:nvSpPr>
        <p:spPr/>
        <p:txBody>
          <a:bodyPr/>
          <a:lstStyle/>
          <a:p>
            <a:r>
              <a:rPr kumimoji="1" lang="en-US" altLang="ja-JP"/>
              <a:t>2021/2/10</a:t>
            </a:r>
            <a:endParaRPr kumimoji="1" lang="ja-JP" altLang="en-US"/>
          </a:p>
        </p:txBody>
      </p:sp>
      <p:sp>
        <p:nvSpPr>
          <p:cNvPr id="4" name="フッター プレースホルダー 3">
            <a:extLst>
              <a:ext uri="{FF2B5EF4-FFF2-40B4-BE49-F238E27FC236}">
                <a16:creationId xmlns:a16="http://schemas.microsoft.com/office/drawing/2014/main" id="{B801A995-14B7-3A4D-ADA4-0A1C821C5220}"/>
              </a:ext>
            </a:extLst>
          </p:cNvPr>
          <p:cNvSpPr>
            <a:spLocks noGrp="1"/>
          </p:cNvSpPr>
          <p:nvPr>
            <p:ph type="ftr" sz="quarter" idx="11"/>
          </p:nvPr>
        </p:nvSpPr>
        <p:spPr/>
        <p:txBody>
          <a:bodyPr/>
          <a:lstStyle/>
          <a:p>
            <a:r>
              <a:rPr kumimoji="1" lang="ja-JP" altLang="en-US"/>
              <a:t>修士論文発表会</a:t>
            </a:r>
          </a:p>
        </p:txBody>
      </p:sp>
      <p:sp>
        <p:nvSpPr>
          <p:cNvPr id="5" name="スライド番号プレースホルダー 4">
            <a:extLst>
              <a:ext uri="{FF2B5EF4-FFF2-40B4-BE49-F238E27FC236}">
                <a16:creationId xmlns:a16="http://schemas.microsoft.com/office/drawing/2014/main" id="{1A330410-5521-8B42-BBB4-C3F8F51EDF18}"/>
              </a:ext>
            </a:extLst>
          </p:cNvPr>
          <p:cNvSpPr>
            <a:spLocks noGrp="1"/>
          </p:cNvSpPr>
          <p:nvPr>
            <p:ph type="sldNum" sz="quarter" idx="12"/>
          </p:nvPr>
        </p:nvSpPr>
        <p:spPr/>
        <p:txBody>
          <a:bodyPr/>
          <a:lstStyle/>
          <a:p>
            <a:fld id="{6C5D0697-FC9F-5848-968B-59552FFFC2E5}" type="slidenum">
              <a:rPr kumimoji="1" lang="ja-JP" altLang="en-US" smtClean="0"/>
              <a:t>‹#›</a:t>
            </a:fld>
            <a:endParaRPr kumimoji="1" lang="ja-JP" altLang="en-US"/>
          </a:p>
        </p:txBody>
      </p:sp>
    </p:spTree>
    <p:extLst>
      <p:ext uri="{BB962C8B-B14F-4D97-AF65-F5344CB8AC3E}">
        <p14:creationId xmlns:p14="http://schemas.microsoft.com/office/powerpoint/2010/main" val="1131428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81C3B89-D3C8-5B4D-B189-2ED2B1098352}"/>
              </a:ext>
            </a:extLst>
          </p:cNvPr>
          <p:cNvSpPr>
            <a:spLocks noGrp="1"/>
          </p:cNvSpPr>
          <p:nvPr>
            <p:ph type="dt" sz="half" idx="10"/>
          </p:nvPr>
        </p:nvSpPr>
        <p:spPr/>
        <p:txBody>
          <a:bodyPr/>
          <a:lstStyle/>
          <a:p>
            <a:r>
              <a:rPr kumimoji="1" lang="en-US" altLang="ja-JP"/>
              <a:t>2021/2/10</a:t>
            </a:r>
            <a:endParaRPr kumimoji="1" lang="ja-JP" altLang="en-US"/>
          </a:p>
        </p:txBody>
      </p:sp>
      <p:sp>
        <p:nvSpPr>
          <p:cNvPr id="3" name="フッター プレースホルダー 2">
            <a:extLst>
              <a:ext uri="{FF2B5EF4-FFF2-40B4-BE49-F238E27FC236}">
                <a16:creationId xmlns:a16="http://schemas.microsoft.com/office/drawing/2014/main" id="{85205C52-99C2-C648-8B70-AB75D2D37D1E}"/>
              </a:ext>
            </a:extLst>
          </p:cNvPr>
          <p:cNvSpPr>
            <a:spLocks noGrp="1"/>
          </p:cNvSpPr>
          <p:nvPr>
            <p:ph type="ftr" sz="quarter" idx="11"/>
          </p:nvPr>
        </p:nvSpPr>
        <p:spPr/>
        <p:txBody>
          <a:bodyPr/>
          <a:lstStyle/>
          <a:p>
            <a:r>
              <a:rPr kumimoji="1" lang="ja-JP" altLang="en-US"/>
              <a:t>修士論文発表会</a:t>
            </a:r>
          </a:p>
        </p:txBody>
      </p:sp>
      <p:sp>
        <p:nvSpPr>
          <p:cNvPr id="4" name="スライド番号プレースホルダー 3">
            <a:extLst>
              <a:ext uri="{FF2B5EF4-FFF2-40B4-BE49-F238E27FC236}">
                <a16:creationId xmlns:a16="http://schemas.microsoft.com/office/drawing/2014/main" id="{4E93A670-4DA0-B441-A74E-4917BA0B2A9E}"/>
              </a:ext>
            </a:extLst>
          </p:cNvPr>
          <p:cNvSpPr>
            <a:spLocks noGrp="1"/>
          </p:cNvSpPr>
          <p:nvPr>
            <p:ph type="sldNum" sz="quarter" idx="12"/>
          </p:nvPr>
        </p:nvSpPr>
        <p:spPr/>
        <p:txBody>
          <a:bodyPr/>
          <a:lstStyle/>
          <a:p>
            <a:fld id="{6C5D0697-FC9F-5848-968B-59552FFFC2E5}" type="slidenum">
              <a:rPr kumimoji="1" lang="ja-JP" altLang="en-US" smtClean="0"/>
              <a:t>‹#›</a:t>
            </a:fld>
            <a:endParaRPr kumimoji="1" lang="ja-JP" altLang="en-US"/>
          </a:p>
        </p:txBody>
      </p:sp>
    </p:spTree>
    <p:extLst>
      <p:ext uri="{BB962C8B-B14F-4D97-AF65-F5344CB8AC3E}">
        <p14:creationId xmlns:p14="http://schemas.microsoft.com/office/powerpoint/2010/main" val="1175513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A2D3D-587B-D145-99C2-33769197097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5AD8AC-2357-F946-B2FD-8C682A951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2FA87AB-16B6-F042-A435-BCD188102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E6E51D0-7F15-4540-BE0E-2E0FD25722C5}"/>
              </a:ext>
            </a:extLst>
          </p:cNvPr>
          <p:cNvSpPr>
            <a:spLocks noGrp="1"/>
          </p:cNvSpPr>
          <p:nvPr>
            <p:ph type="dt" sz="half" idx="10"/>
          </p:nvPr>
        </p:nvSpPr>
        <p:spPr/>
        <p:txBody>
          <a:bodyPr/>
          <a:lstStyle/>
          <a:p>
            <a:r>
              <a:rPr kumimoji="1" lang="en-US" altLang="ja-JP"/>
              <a:t>2021/2/10</a:t>
            </a:r>
            <a:endParaRPr kumimoji="1" lang="ja-JP" altLang="en-US"/>
          </a:p>
        </p:txBody>
      </p:sp>
      <p:sp>
        <p:nvSpPr>
          <p:cNvPr id="6" name="フッター プレースホルダー 5">
            <a:extLst>
              <a:ext uri="{FF2B5EF4-FFF2-40B4-BE49-F238E27FC236}">
                <a16:creationId xmlns:a16="http://schemas.microsoft.com/office/drawing/2014/main" id="{475BC1F7-B301-1048-929F-2F35DE2770B7}"/>
              </a:ext>
            </a:extLst>
          </p:cNvPr>
          <p:cNvSpPr>
            <a:spLocks noGrp="1"/>
          </p:cNvSpPr>
          <p:nvPr>
            <p:ph type="ftr" sz="quarter" idx="11"/>
          </p:nvPr>
        </p:nvSpPr>
        <p:spPr/>
        <p:txBody>
          <a:bodyPr/>
          <a:lstStyle/>
          <a:p>
            <a:r>
              <a:rPr kumimoji="1" lang="ja-JP" altLang="en-US"/>
              <a:t>修士論文発表会</a:t>
            </a:r>
          </a:p>
        </p:txBody>
      </p:sp>
      <p:sp>
        <p:nvSpPr>
          <p:cNvPr id="7" name="スライド番号プレースホルダー 6">
            <a:extLst>
              <a:ext uri="{FF2B5EF4-FFF2-40B4-BE49-F238E27FC236}">
                <a16:creationId xmlns:a16="http://schemas.microsoft.com/office/drawing/2014/main" id="{2ECB8189-5FF3-2941-9A90-441E87615B80}"/>
              </a:ext>
            </a:extLst>
          </p:cNvPr>
          <p:cNvSpPr>
            <a:spLocks noGrp="1"/>
          </p:cNvSpPr>
          <p:nvPr>
            <p:ph type="sldNum" sz="quarter" idx="12"/>
          </p:nvPr>
        </p:nvSpPr>
        <p:spPr/>
        <p:txBody>
          <a:bodyPr/>
          <a:lstStyle/>
          <a:p>
            <a:fld id="{6C5D0697-FC9F-5848-968B-59552FFFC2E5}" type="slidenum">
              <a:rPr kumimoji="1" lang="ja-JP" altLang="en-US" smtClean="0"/>
              <a:t>‹#›</a:t>
            </a:fld>
            <a:endParaRPr kumimoji="1" lang="ja-JP" altLang="en-US"/>
          </a:p>
        </p:txBody>
      </p:sp>
    </p:spTree>
    <p:extLst>
      <p:ext uri="{BB962C8B-B14F-4D97-AF65-F5344CB8AC3E}">
        <p14:creationId xmlns:p14="http://schemas.microsoft.com/office/powerpoint/2010/main" val="151305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AE9A19-17ED-1D49-8758-A1F2FD20AA3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FB17D44-1DC6-F346-A705-CB08560355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F813724-7016-EF4C-874E-473836DEF9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F65ACF2-1474-8E4D-8ED5-6FB693EA2EBB}"/>
              </a:ext>
            </a:extLst>
          </p:cNvPr>
          <p:cNvSpPr>
            <a:spLocks noGrp="1"/>
          </p:cNvSpPr>
          <p:nvPr>
            <p:ph type="dt" sz="half" idx="10"/>
          </p:nvPr>
        </p:nvSpPr>
        <p:spPr/>
        <p:txBody>
          <a:bodyPr/>
          <a:lstStyle/>
          <a:p>
            <a:r>
              <a:rPr kumimoji="1" lang="en-US" altLang="ja-JP"/>
              <a:t>2021/2/10</a:t>
            </a:r>
            <a:endParaRPr kumimoji="1" lang="ja-JP" altLang="en-US"/>
          </a:p>
        </p:txBody>
      </p:sp>
      <p:sp>
        <p:nvSpPr>
          <p:cNvPr id="6" name="フッター プレースホルダー 5">
            <a:extLst>
              <a:ext uri="{FF2B5EF4-FFF2-40B4-BE49-F238E27FC236}">
                <a16:creationId xmlns:a16="http://schemas.microsoft.com/office/drawing/2014/main" id="{7C29D4CB-2501-744C-A647-362776547235}"/>
              </a:ext>
            </a:extLst>
          </p:cNvPr>
          <p:cNvSpPr>
            <a:spLocks noGrp="1"/>
          </p:cNvSpPr>
          <p:nvPr>
            <p:ph type="ftr" sz="quarter" idx="11"/>
          </p:nvPr>
        </p:nvSpPr>
        <p:spPr/>
        <p:txBody>
          <a:bodyPr/>
          <a:lstStyle/>
          <a:p>
            <a:r>
              <a:rPr kumimoji="1" lang="ja-JP" altLang="en-US"/>
              <a:t>修士論文発表会</a:t>
            </a:r>
          </a:p>
        </p:txBody>
      </p:sp>
      <p:sp>
        <p:nvSpPr>
          <p:cNvPr id="7" name="スライド番号プレースホルダー 6">
            <a:extLst>
              <a:ext uri="{FF2B5EF4-FFF2-40B4-BE49-F238E27FC236}">
                <a16:creationId xmlns:a16="http://schemas.microsoft.com/office/drawing/2014/main" id="{0F34FCEE-7C93-2742-A356-906D5B182B16}"/>
              </a:ext>
            </a:extLst>
          </p:cNvPr>
          <p:cNvSpPr>
            <a:spLocks noGrp="1"/>
          </p:cNvSpPr>
          <p:nvPr>
            <p:ph type="sldNum" sz="quarter" idx="12"/>
          </p:nvPr>
        </p:nvSpPr>
        <p:spPr/>
        <p:txBody>
          <a:bodyPr/>
          <a:lstStyle/>
          <a:p>
            <a:fld id="{6C5D0697-FC9F-5848-968B-59552FFFC2E5}" type="slidenum">
              <a:rPr kumimoji="1" lang="ja-JP" altLang="en-US" smtClean="0"/>
              <a:t>‹#›</a:t>
            </a:fld>
            <a:endParaRPr kumimoji="1" lang="ja-JP" altLang="en-US"/>
          </a:p>
        </p:txBody>
      </p:sp>
    </p:spTree>
    <p:extLst>
      <p:ext uri="{BB962C8B-B14F-4D97-AF65-F5344CB8AC3E}">
        <p14:creationId xmlns:p14="http://schemas.microsoft.com/office/powerpoint/2010/main" val="3959964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D96B560-2915-064B-8DB4-40A84583BF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1226DD8-D434-8F4E-A650-AF3D767A4B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190A8E1-4B2F-784D-BCD1-66F3B9840E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r>
              <a:rPr lang="en-US" altLang="ja-JP"/>
              <a:t>2021/2/10</a:t>
            </a:r>
            <a:endParaRPr lang="ja-JP" altLang="en-US"/>
          </a:p>
        </p:txBody>
      </p:sp>
      <p:sp>
        <p:nvSpPr>
          <p:cNvPr id="5" name="フッター プレースホルダー 4">
            <a:extLst>
              <a:ext uri="{FF2B5EF4-FFF2-40B4-BE49-F238E27FC236}">
                <a16:creationId xmlns:a16="http://schemas.microsoft.com/office/drawing/2014/main" id="{DC8EB13C-3913-B741-B9FF-1B2023DC1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修士論文発表会</a:t>
            </a:r>
          </a:p>
        </p:txBody>
      </p:sp>
      <p:sp>
        <p:nvSpPr>
          <p:cNvPr id="6" name="スライド番号プレースホルダー 5">
            <a:extLst>
              <a:ext uri="{FF2B5EF4-FFF2-40B4-BE49-F238E27FC236}">
                <a16:creationId xmlns:a16="http://schemas.microsoft.com/office/drawing/2014/main" id="{B4C33B8E-1CFF-3B48-BF65-AF485D8EAF99}"/>
              </a:ext>
            </a:extLst>
          </p:cNvPr>
          <p:cNvSpPr>
            <a:spLocks noGrp="1"/>
          </p:cNvSpPr>
          <p:nvPr>
            <p:ph type="sldNum" sz="quarter" idx="4"/>
          </p:nvPr>
        </p:nvSpPr>
        <p:spPr>
          <a:xfrm>
            <a:off x="8712200" y="636270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6C5D0697-FC9F-5848-968B-59552FFFC2E5}" type="slidenum">
              <a:rPr lang="ja-JP" altLang="en-US" smtClean="0"/>
              <a:pPr/>
              <a:t>‹#›</a:t>
            </a:fld>
            <a:endParaRPr lang="ja-JP" altLang="en-US"/>
          </a:p>
        </p:txBody>
      </p:sp>
      <p:sp>
        <p:nvSpPr>
          <p:cNvPr id="7" name="テキスト ボックス 6">
            <a:extLst>
              <a:ext uri="{FF2B5EF4-FFF2-40B4-BE49-F238E27FC236}">
                <a16:creationId xmlns:a16="http://schemas.microsoft.com/office/drawing/2014/main" id="{533461CE-8FCA-874D-95B5-7FF229AC7994}"/>
              </a:ext>
            </a:extLst>
          </p:cNvPr>
          <p:cNvSpPr txBox="1"/>
          <p:nvPr userDrawn="1"/>
        </p:nvSpPr>
        <p:spPr>
          <a:xfrm>
            <a:off x="11353800" y="6400412"/>
            <a:ext cx="609600" cy="276999"/>
          </a:xfrm>
          <a:prstGeom prst="rect">
            <a:avLst/>
          </a:prstGeom>
          <a:noFill/>
        </p:spPr>
        <p:txBody>
          <a:bodyPr wrap="square" rtlCol="0">
            <a:spAutoFit/>
          </a:bodyPr>
          <a:lstStyle/>
          <a:p>
            <a:r>
              <a:rPr kumimoji="1" lang="en-US" altLang="ja-JP" sz="1200" dirty="0">
                <a:solidFill>
                  <a:schemeClr val="bg1">
                    <a:lumMod val="50000"/>
                  </a:schemeClr>
                </a:solidFill>
              </a:rPr>
              <a:t>/20</a:t>
            </a:r>
            <a:endParaRPr kumimoji="1" lang="ja-JP" altLang="en-US" sz="1200">
              <a:solidFill>
                <a:schemeClr val="bg1">
                  <a:lumMod val="50000"/>
                </a:schemeClr>
              </a:solidFill>
            </a:endParaRPr>
          </a:p>
        </p:txBody>
      </p:sp>
    </p:spTree>
    <p:extLst>
      <p:ext uri="{BB962C8B-B14F-4D97-AF65-F5344CB8AC3E}">
        <p14:creationId xmlns:p14="http://schemas.microsoft.com/office/powerpoint/2010/main" val="23178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5A4756-4B39-AE45-BA48-280078A775B9}"/>
              </a:ext>
            </a:extLst>
          </p:cNvPr>
          <p:cNvSpPr>
            <a:spLocks noGrp="1"/>
          </p:cNvSpPr>
          <p:nvPr>
            <p:ph type="ctrTitle"/>
          </p:nvPr>
        </p:nvSpPr>
        <p:spPr/>
        <p:txBody>
          <a:bodyPr>
            <a:normAutofit/>
          </a:bodyPr>
          <a:lstStyle/>
          <a:p>
            <a:r>
              <a:rPr kumimoji="1" lang="ja-JP" altLang="en-US" sz="4400"/>
              <a:t>ハイパードクトリンによる述語論理と双対性の哲学の批判的検討</a:t>
            </a:r>
          </a:p>
        </p:txBody>
      </p:sp>
      <p:sp>
        <p:nvSpPr>
          <p:cNvPr id="3" name="字幕 2">
            <a:extLst>
              <a:ext uri="{FF2B5EF4-FFF2-40B4-BE49-F238E27FC236}">
                <a16:creationId xmlns:a16="http://schemas.microsoft.com/office/drawing/2014/main" id="{0D4AFC11-ED03-1E40-B7E9-4AD5E9F83A0F}"/>
              </a:ext>
            </a:extLst>
          </p:cNvPr>
          <p:cNvSpPr>
            <a:spLocks noGrp="1"/>
          </p:cNvSpPr>
          <p:nvPr>
            <p:ph type="subTitle" idx="1"/>
          </p:nvPr>
        </p:nvSpPr>
        <p:spPr>
          <a:xfrm>
            <a:off x="1524000" y="4195804"/>
            <a:ext cx="9144000" cy="1655762"/>
          </a:xfrm>
        </p:spPr>
        <p:txBody>
          <a:bodyPr>
            <a:normAutofit/>
          </a:bodyPr>
          <a:lstStyle/>
          <a:p>
            <a:r>
              <a:rPr lang="en-US" altLang="ja-JP" dirty="0"/>
              <a:t>251903014 </a:t>
            </a:r>
            <a:r>
              <a:rPr lang="ja-JP" altLang="en-US"/>
              <a:t>川嶋康太</a:t>
            </a:r>
            <a:endParaRPr lang="en-US" altLang="ja-JP" dirty="0"/>
          </a:p>
          <a:p>
            <a:r>
              <a:rPr lang="ja-JP" altLang="en-US"/>
              <a:t>名古屋大学大学院</a:t>
            </a:r>
            <a:r>
              <a:rPr lang="en-US" altLang="ja-JP" dirty="0"/>
              <a:t> </a:t>
            </a:r>
            <a:r>
              <a:rPr lang="ja-JP" altLang="en-US"/>
              <a:t>情報学研究科</a:t>
            </a:r>
            <a:endParaRPr lang="en-US" altLang="ja-JP" dirty="0"/>
          </a:p>
          <a:p>
            <a:r>
              <a:rPr lang="ja-JP" altLang="en-US"/>
              <a:t>社会情報学専攻</a:t>
            </a:r>
          </a:p>
          <a:p>
            <a:endParaRPr kumimoji="1" lang="en-US" altLang="ja-JP" dirty="0"/>
          </a:p>
          <a:p>
            <a:endParaRPr kumimoji="1" lang="ja-JP" altLang="en-US"/>
          </a:p>
        </p:txBody>
      </p:sp>
      <p:sp>
        <p:nvSpPr>
          <p:cNvPr id="9" name="日付プレースホルダー 8">
            <a:extLst>
              <a:ext uri="{FF2B5EF4-FFF2-40B4-BE49-F238E27FC236}">
                <a16:creationId xmlns:a16="http://schemas.microsoft.com/office/drawing/2014/main" id="{28BE6A18-D436-F642-B778-14E8E2240901}"/>
              </a:ext>
            </a:extLst>
          </p:cNvPr>
          <p:cNvSpPr>
            <a:spLocks noGrp="1"/>
          </p:cNvSpPr>
          <p:nvPr>
            <p:ph type="dt" sz="half" idx="10"/>
          </p:nvPr>
        </p:nvSpPr>
        <p:spPr/>
        <p:txBody>
          <a:bodyPr/>
          <a:lstStyle/>
          <a:p>
            <a:r>
              <a:rPr lang="en-US" altLang="ja-JP"/>
              <a:t>2021/2/10</a:t>
            </a:r>
            <a:endParaRPr lang="ja-JP" altLang="en-US"/>
          </a:p>
        </p:txBody>
      </p:sp>
      <p:sp>
        <p:nvSpPr>
          <p:cNvPr id="11" name="スライド番号プレースホルダー 10">
            <a:extLst>
              <a:ext uri="{FF2B5EF4-FFF2-40B4-BE49-F238E27FC236}">
                <a16:creationId xmlns:a16="http://schemas.microsoft.com/office/drawing/2014/main" id="{4CBBFC58-1792-6242-B465-80325BC311D3}"/>
              </a:ext>
            </a:extLst>
          </p:cNvPr>
          <p:cNvSpPr>
            <a:spLocks noGrp="1"/>
          </p:cNvSpPr>
          <p:nvPr>
            <p:ph type="sldNum" sz="quarter" idx="12"/>
          </p:nvPr>
        </p:nvSpPr>
        <p:spPr/>
        <p:txBody>
          <a:bodyPr/>
          <a:lstStyle/>
          <a:p>
            <a:fld id="{6C5D0697-FC9F-5848-968B-59552FFFC2E5}" type="slidenum">
              <a:rPr lang="ja-JP" altLang="en-US" smtClean="0"/>
              <a:pPr/>
              <a:t>0</a:t>
            </a:fld>
            <a:endParaRPr lang="ja-JP" altLang="en-US"/>
          </a:p>
        </p:txBody>
      </p:sp>
      <p:sp>
        <p:nvSpPr>
          <p:cNvPr id="13" name="フッター プレースホルダー 12">
            <a:extLst>
              <a:ext uri="{FF2B5EF4-FFF2-40B4-BE49-F238E27FC236}">
                <a16:creationId xmlns:a16="http://schemas.microsoft.com/office/drawing/2014/main" id="{FF22F39E-D7B4-A046-952A-5CF158EBA071}"/>
              </a:ext>
            </a:extLst>
          </p:cNvPr>
          <p:cNvSpPr>
            <a:spLocks noGrp="1"/>
          </p:cNvSpPr>
          <p:nvPr>
            <p:ph type="ftr" sz="quarter" idx="11"/>
          </p:nvPr>
        </p:nvSpPr>
        <p:spPr/>
        <p:txBody>
          <a:bodyPr/>
          <a:lstStyle/>
          <a:p>
            <a:r>
              <a:rPr kumimoji="1" lang="ja-JP" altLang="en-US"/>
              <a:t>修士論文発表会</a:t>
            </a:r>
          </a:p>
        </p:txBody>
      </p:sp>
    </p:spTree>
    <p:extLst>
      <p:ext uri="{BB962C8B-B14F-4D97-AF65-F5344CB8AC3E}">
        <p14:creationId xmlns:p14="http://schemas.microsoft.com/office/powerpoint/2010/main" val="3068415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B09639-AE48-4F4B-919F-898A745054B7}"/>
              </a:ext>
            </a:extLst>
          </p:cNvPr>
          <p:cNvSpPr>
            <a:spLocks noGrp="1"/>
          </p:cNvSpPr>
          <p:nvPr>
            <p:ph type="title"/>
          </p:nvPr>
        </p:nvSpPr>
        <p:spPr/>
        <p:txBody>
          <a:bodyPr/>
          <a:lstStyle/>
          <a:p>
            <a:r>
              <a:rPr kumimoji="1" lang="ja-JP" altLang="en-US"/>
              <a:t>様々なハイパードクトリン</a:t>
            </a:r>
          </a:p>
        </p:txBody>
      </p:sp>
      <p:pic>
        <p:nvPicPr>
          <p:cNvPr id="5" name="コンテンツ プレースホルダー 4">
            <a:extLst>
              <a:ext uri="{FF2B5EF4-FFF2-40B4-BE49-F238E27FC236}">
                <a16:creationId xmlns:a16="http://schemas.microsoft.com/office/drawing/2014/main" id="{136EA290-750C-BA48-905E-50F6066B5BF1}"/>
              </a:ext>
            </a:extLst>
          </p:cNvPr>
          <p:cNvPicPr>
            <a:picLocks noGrp="1" noChangeAspect="1"/>
          </p:cNvPicPr>
          <p:nvPr>
            <p:ph idx="1"/>
          </p:nvPr>
        </p:nvPicPr>
        <p:blipFill>
          <a:blip r:embed="rId2"/>
          <a:stretch>
            <a:fillRect/>
          </a:stretch>
        </p:blipFill>
        <p:spPr>
          <a:xfrm>
            <a:off x="509954" y="1374829"/>
            <a:ext cx="3655158" cy="1237574"/>
          </a:xfrm>
        </p:spPr>
      </p:pic>
      <p:sp>
        <p:nvSpPr>
          <p:cNvPr id="6" name="テキスト ボックス 5">
            <a:extLst>
              <a:ext uri="{FF2B5EF4-FFF2-40B4-BE49-F238E27FC236}">
                <a16:creationId xmlns:a16="http://schemas.microsoft.com/office/drawing/2014/main" id="{86C4CB55-3191-F146-B512-6014289690B1}"/>
              </a:ext>
            </a:extLst>
          </p:cNvPr>
          <p:cNvSpPr txBox="1"/>
          <p:nvPr/>
        </p:nvSpPr>
        <p:spPr>
          <a:xfrm>
            <a:off x="838200" y="2306597"/>
            <a:ext cx="11238974" cy="3754874"/>
          </a:xfrm>
          <a:prstGeom prst="rect">
            <a:avLst/>
          </a:prstGeom>
          <a:noFill/>
        </p:spPr>
        <p:txBody>
          <a:bodyPr wrap="none" rtlCol="0">
            <a:spAutoFit/>
          </a:bodyPr>
          <a:lstStyle/>
          <a:p>
            <a:endParaRPr kumimoji="1" lang="en-US" altLang="ja-JP" sz="2400" dirty="0"/>
          </a:p>
          <a:p>
            <a:pPr marL="285750" indent="-285750">
              <a:buFont typeface="Arial" panose="020B0604020202020204" pitchFamily="34" charset="0"/>
              <a:buChar char="•"/>
            </a:pPr>
            <a:r>
              <a:rPr kumimoji="1" lang="en-US" altLang="ja-JP" sz="2800" dirty="0"/>
              <a:t>L</a:t>
            </a:r>
            <a:r>
              <a:rPr kumimoji="1" lang="ja-JP" altLang="en-US" sz="2800"/>
              <a:t> → </a:t>
            </a:r>
            <a:r>
              <a:rPr kumimoji="1" lang="en-US" altLang="ja-JP" sz="2800" dirty="0"/>
              <a:t>Ha(</a:t>
            </a:r>
            <a:r>
              <a:rPr kumimoji="1" lang="ja-JP" altLang="en-US" sz="2800"/>
              <a:t>ハイティング代数の圏</a:t>
            </a:r>
            <a:r>
              <a:rPr lang="en-US" altLang="ja-JP" sz="2800" dirty="0"/>
              <a:t>) ⇔ </a:t>
            </a:r>
            <a:r>
              <a:rPr lang="ja-JP" altLang="en-US" sz="2800"/>
              <a:t>直観主義述語論理</a:t>
            </a:r>
            <a:endParaRPr lang="en-US" altLang="ja-JP" sz="2800" dirty="0"/>
          </a:p>
          <a:p>
            <a:pPr marL="285750" indent="-285750">
              <a:buFont typeface="Arial" panose="020B0604020202020204" pitchFamily="34" charset="0"/>
              <a:buChar char="•"/>
            </a:pPr>
            <a:endParaRPr lang="en-US" altLang="ja-JP" sz="2800" dirty="0"/>
          </a:p>
          <a:p>
            <a:pPr marL="285750" indent="-285750">
              <a:buFont typeface="Arial" panose="020B0604020202020204" pitchFamily="34" charset="0"/>
              <a:buChar char="•"/>
            </a:pPr>
            <a:r>
              <a:rPr lang="en-US" altLang="ja-JP" sz="2800" dirty="0"/>
              <a:t>L</a:t>
            </a:r>
            <a:r>
              <a:rPr lang="ja-JP" altLang="en-US" sz="2800"/>
              <a:t> → </a:t>
            </a:r>
            <a:r>
              <a:rPr lang="en-US" altLang="ja-JP" sz="2800" dirty="0"/>
              <a:t>Ba(</a:t>
            </a:r>
            <a:r>
              <a:rPr lang="ja-JP" altLang="en-US" sz="2800"/>
              <a:t>ブール代数の圏</a:t>
            </a:r>
            <a:r>
              <a:rPr lang="en-US" altLang="ja-JP" sz="2800" dirty="0"/>
              <a:t>): CL</a:t>
            </a:r>
            <a:r>
              <a:rPr lang="ja-JP" altLang="en-US" sz="2800"/>
              <a:t>ハイパードクトリン</a:t>
            </a:r>
            <a:r>
              <a:rPr lang="en-US" altLang="ja-JP" sz="2800" dirty="0"/>
              <a:t> ⇔</a:t>
            </a:r>
            <a:r>
              <a:rPr lang="ja-JP" altLang="en-US" sz="2800"/>
              <a:t> 古典述語論理</a:t>
            </a:r>
            <a:endParaRPr lang="en-US" altLang="ja-JP" sz="2800" dirty="0"/>
          </a:p>
          <a:p>
            <a:pPr marL="285750" indent="-285750">
              <a:buFont typeface="Arial" panose="020B0604020202020204" pitchFamily="34" charset="0"/>
              <a:buChar char="•"/>
            </a:pPr>
            <a:endParaRPr lang="en-US" altLang="ja-JP" sz="2800" dirty="0"/>
          </a:p>
          <a:p>
            <a:pPr marL="285750" indent="-285750">
              <a:buFont typeface="Arial" panose="020B0604020202020204" pitchFamily="34" charset="0"/>
              <a:buChar char="•"/>
            </a:pPr>
            <a:r>
              <a:rPr lang="en-US" altLang="ja-JP" sz="2800" dirty="0"/>
              <a:t>L</a:t>
            </a:r>
            <a:r>
              <a:rPr lang="ja-JP" altLang="en-US" sz="2800"/>
              <a:t> → </a:t>
            </a:r>
            <a:r>
              <a:rPr lang="en-US" altLang="ja-JP" sz="2800" dirty="0"/>
              <a:t>FL(</a:t>
            </a:r>
            <a:r>
              <a:rPr lang="ja-JP" altLang="en-US" sz="2800"/>
              <a:t>フルランベック代数の圏</a:t>
            </a:r>
            <a:r>
              <a:rPr lang="en-US" altLang="ja-JP" sz="2800" dirty="0"/>
              <a:t>) ⇔</a:t>
            </a:r>
            <a:r>
              <a:rPr lang="ja-JP" altLang="en-US" sz="2800"/>
              <a:t> 部分構造述語論理</a:t>
            </a:r>
            <a:endParaRPr lang="en-US" altLang="ja-JP" sz="2800" dirty="0"/>
          </a:p>
          <a:p>
            <a:pPr marL="285750" indent="-285750">
              <a:buFont typeface="Arial" panose="020B0604020202020204" pitchFamily="34" charset="0"/>
              <a:buChar char="•"/>
            </a:pPr>
            <a:endParaRPr lang="en-US" altLang="ja-JP" sz="2800" dirty="0"/>
          </a:p>
          <a:p>
            <a:pPr marL="285750" indent="-285750">
              <a:buFont typeface="Arial" panose="020B0604020202020204" pitchFamily="34" charset="0"/>
              <a:buChar char="•"/>
            </a:pPr>
            <a:r>
              <a:rPr lang="en-US" altLang="ja-JP" sz="2800" dirty="0"/>
              <a:t>L </a:t>
            </a:r>
            <a:r>
              <a:rPr lang="ja-JP" altLang="en-US" sz="2800"/>
              <a:t>→</a:t>
            </a:r>
            <a:r>
              <a:rPr lang="en-US" altLang="ja-JP" sz="2800" dirty="0"/>
              <a:t> </a:t>
            </a:r>
            <a:r>
              <a:rPr lang="en-US" altLang="ja-JP" sz="2800" dirty="0" err="1"/>
              <a:t>Alg</a:t>
            </a:r>
            <a:r>
              <a:rPr lang="en-US" altLang="ja-JP" sz="2800" dirty="0"/>
              <a:t>(T) (</a:t>
            </a:r>
            <a:r>
              <a:rPr lang="ja-JP" altLang="en-US" sz="2800"/>
              <a:t>アイレンバーグ・ムーア代数の圏</a:t>
            </a:r>
            <a:r>
              <a:rPr lang="en-US" altLang="ja-JP" sz="2800" dirty="0"/>
              <a:t>) </a:t>
            </a:r>
            <a:r>
              <a:rPr lang="ja-JP" altLang="en-US" sz="2800"/>
              <a:t>⇔</a:t>
            </a:r>
            <a:r>
              <a:rPr lang="en-US" altLang="ja-JP" sz="2800" dirty="0"/>
              <a:t> </a:t>
            </a:r>
            <a:r>
              <a:rPr lang="ja-JP" altLang="en-US" sz="2800"/>
              <a:t>圏論的普遍論理</a:t>
            </a:r>
            <a:endParaRPr lang="en-US" altLang="ja-JP" sz="2800" dirty="0"/>
          </a:p>
          <a:p>
            <a:pPr marL="285750" indent="-285750">
              <a:buFont typeface="Arial" panose="020B0604020202020204" pitchFamily="34" charset="0"/>
              <a:buChar char="•"/>
            </a:pPr>
            <a:endParaRPr kumimoji="1" lang="ja-JP" altLang="en-US"/>
          </a:p>
        </p:txBody>
      </p:sp>
      <p:sp>
        <p:nvSpPr>
          <p:cNvPr id="3" name="日付プレースホルダー 2">
            <a:extLst>
              <a:ext uri="{FF2B5EF4-FFF2-40B4-BE49-F238E27FC236}">
                <a16:creationId xmlns:a16="http://schemas.microsoft.com/office/drawing/2014/main" id="{84D90F29-2CA1-5943-A51D-66E679B71091}"/>
              </a:ext>
            </a:extLst>
          </p:cNvPr>
          <p:cNvSpPr>
            <a:spLocks noGrp="1"/>
          </p:cNvSpPr>
          <p:nvPr>
            <p:ph type="dt" sz="half" idx="10"/>
          </p:nvPr>
        </p:nvSpPr>
        <p:spPr/>
        <p:txBody>
          <a:bodyPr/>
          <a:lstStyle/>
          <a:p>
            <a:r>
              <a:rPr kumimoji="1" lang="en-US" altLang="ja-JP"/>
              <a:t>2021/2/10</a:t>
            </a:r>
            <a:endParaRPr kumimoji="1" lang="ja-JP" altLang="en-US"/>
          </a:p>
        </p:txBody>
      </p:sp>
      <p:sp>
        <p:nvSpPr>
          <p:cNvPr id="7" name="スライド番号プレースホルダー 6">
            <a:extLst>
              <a:ext uri="{FF2B5EF4-FFF2-40B4-BE49-F238E27FC236}">
                <a16:creationId xmlns:a16="http://schemas.microsoft.com/office/drawing/2014/main" id="{84E05687-7B6A-AB45-A3DD-31790B27FDE1}"/>
              </a:ext>
            </a:extLst>
          </p:cNvPr>
          <p:cNvSpPr>
            <a:spLocks noGrp="1"/>
          </p:cNvSpPr>
          <p:nvPr>
            <p:ph type="sldNum" sz="quarter" idx="12"/>
          </p:nvPr>
        </p:nvSpPr>
        <p:spPr/>
        <p:txBody>
          <a:bodyPr/>
          <a:lstStyle/>
          <a:p>
            <a:fld id="{6C5D0697-FC9F-5848-968B-59552FFFC2E5}" type="slidenum">
              <a:rPr kumimoji="1" lang="ja-JP" altLang="en-US" smtClean="0"/>
              <a:t>9</a:t>
            </a:fld>
            <a:endParaRPr kumimoji="1" lang="ja-JP" altLang="en-US"/>
          </a:p>
        </p:txBody>
      </p:sp>
    </p:spTree>
    <p:extLst>
      <p:ext uri="{BB962C8B-B14F-4D97-AF65-F5344CB8AC3E}">
        <p14:creationId xmlns:p14="http://schemas.microsoft.com/office/powerpoint/2010/main" val="173612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B09639-AE48-4F4B-919F-898A745054B7}"/>
              </a:ext>
            </a:extLst>
          </p:cNvPr>
          <p:cNvSpPr>
            <a:spLocks noGrp="1"/>
          </p:cNvSpPr>
          <p:nvPr>
            <p:ph type="title"/>
          </p:nvPr>
        </p:nvSpPr>
        <p:spPr/>
        <p:txBody>
          <a:bodyPr/>
          <a:lstStyle/>
          <a:p>
            <a:r>
              <a:rPr kumimoji="1" lang="ja-JP" altLang="en-US"/>
              <a:t>様々なハイパードクトリン</a:t>
            </a:r>
          </a:p>
        </p:txBody>
      </p:sp>
      <p:pic>
        <p:nvPicPr>
          <p:cNvPr id="5" name="コンテンツ プレースホルダー 4">
            <a:extLst>
              <a:ext uri="{FF2B5EF4-FFF2-40B4-BE49-F238E27FC236}">
                <a16:creationId xmlns:a16="http://schemas.microsoft.com/office/drawing/2014/main" id="{136EA290-750C-BA48-905E-50F6066B5BF1}"/>
              </a:ext>
            </a:extLst>
          </p:cNvPr>
          <p:cNvPicPr>
            <a:picLocks noGrp="1" noChangeAspect="1"/>
          </p:cNvPicPr>
          <p:nvPr>
            <p:ph idx="1"/>
          </p:nvPr>
        </p:nvPicPr>
        <p:blipFill>
          <a:blip r:embed="rId2"/>
          <a:stretch>
            <a:fillRect/>
          </a:stretch>
        </p:blipFill>
        <p:spPr>
          <a:xfrm>
            <a:off x="509954" y="1374829"/>
            <a:ext cx="3655158" cy="1237574"/>
          </a:xfrm>
        </p:spPr>
      </p:pic>
      <p:sp>
        <p:nvSpPr>
          <p:cNvPr id="6" name="テキスト ボックス 5">
            <a:extLst>
              <a:ext uri="{FF2B5EF4-FFF2-40B4-BE49-F238E27FC236}">
                <a16:creationId xmlns:a16="http://schemas.microsoft.com/office/drawing/2014/main" id="{86C4CB55-3191-F146-B512-6014289690B1}"/>
              </a:ext>
            </a:extLst>
          </p:cNvPr>
          <p:cNvSpPr txBox="1"/>
          <p:nvPr/>
        </p:nvSpPr>
        <p:spPr>
          <a:xfrm>
            <a:off x="838200" y="2306597"/>
            <a:ext cx="11238974" cy="3754874"/>
          </a:xfrm>
          <a:prstGeom prst="rect">
            <a:avLst/>
          </a:prstGeom>
          <a:noFill/>
        </p:spPr>
        <p:txBody>
          <a:bodyPr wrap="none" rtlCol="0">
            <a:spAutoFit/>
          </a:bodyPr>
          <a:lstStyle/>
          <a:p>
            <a:endParaRPr kumimoji="1" lang="en-US" altLang="ja-JP" sz="2400" dirty="0">
              <a:solidFill>
                <a:srgbClr val="FF0000"/>
              </a:solidFill>
            </a:endParaRPr>
          </a:p>
          <a:p>
            <a:pPr marL="285750" indent="-285750">
              <a:buFont typeface="Arial" panose="020B0604020202020204" pitchFamily="34" charset="0"/>
              <a:buChar char="•"/>
            </a:pPr>
            <a:r>
              <a:rPr kumimoji="1" lang="en-US" altLang="ja-JP" sz="2800" dirty="0">
                <a:solidFill>
                  <a:srgbClr val="FF0000"/>
                </a:solidFill>
              </a:rPr>
              <a:t>L</a:t>
            </a:r>
            <a:r>
              <a:rPr kumimoji="1" lang="ja-JP" altLang="en-US" sz="2800">
                <a:solidFill>
                  <a:srgbClr val="FF0000"/>
                </a:solidFill>
              </a:rPr>
              <a:t> → </a:t>
            </a:r>
            <a:r>
              <a:rPr kumimoji="1" lang="en-US" altLang="ja-JP" sz="2800" dirty="0">
                <a:solidFill>
                  <a:srgbClr val="FF0000"/>
                </a:solidFill>
              </a:rPr>
              <a:t>Ha(</a:t>
            </a:r>
            <a:r>
              <a:rPr kumimoji="1" lang="ja-JP" altLang="en-US" sz="2800">
                <a:solidFill>
                  <a:srgbClr val="FF0000"/>
                </a:solidFill>
              </a:rPr>
              <a:t>ハイティング代数の圏</a:t>
            </a:r>
            <a:r>
              <a:rPr lang="en-US" altLang="ja-JP" sz="2800" dirty="0">
                <a:solidFill>
                  <a:srgbClr val="FF0000"/>
                </a:solidFill>
              </a:rPr>
              <a:t>) ⇔ </a:t>
            </a:r>
            <a:r>
              <a:rPr lang="ja-JP" altLang="en-US" sz="2800">
                <a:solidFill>
                  <a:srgbClr val="FF0000"/>
                </a:solidFill>
              </a:rPr>
              <a:t>直観主義述語論理</a:t>
            </a:r>
            <a:endParaRPr lang="en-US" altLang="ja-JP" sz="2800" dirty="0">
              <a:solidFill>
                <a:srgbClr val="FF0000"/>
              </a:solidFill>
            </a:endParaRPr>
          </a:p>
          <a:p>
            <a:pPr marL="285750" indent="-285750">
              <a:buFont typeface="Arial" panose="020B0604020202020204" pitchFamily="34" charset="0"/>
              <a:buChar char="•"/>
            </a:pPr>
            <a:endParaRPr lang="en-US" altLang="ja-JP" sz="2800" dirty="0">
              <a:solidFill>
                <a:srgbClr val="FF0000"/>
              </a:solidFill>
            </a:endParaRPr>
          </a:p>
          <a:p>
            <a:pPr marL="285750" indent="-285750">
              <a:buFont typeface="Arial" panose="020B0604020202020204" pitchFamily="34" charset="0"/>
              <a:buChar char="•"/>
            </a:pPr>
            <a:r>
              <a:rPr lang="en-US" altLang="ja-JP" sz="2800" dirty="0">
                <a:solidFill>
                  <a:srgbClr val="FF0000"/>
                </a:solidFill>
              </a:rPr>
              <a:t>L</a:t>
            </a:r>
            <a:r>
              <a:rPr lang="ja-JP" altLang="en-US" sz="2800">
                <a:solidFill>
                  <a:srgbClr val="FF0000"/>
                </a:solidFill>
              </a:rPr>
              <a:t> → </a:t>
            </a:r>
            <a:r>
              <a:rPr lang="en-US" altLang="ja-JP" sz="2800" dirty="0">
                <a:solidFill>
                  <a:srgbClr val="FF0000"/>
                </a:solidFill>
              </a:rPr>
              <a:t>Ba(</a:t>
            </a:r>
            <a:r>
              <a:rPr lang="ja-JP" altLang="en-US" sz="2800">
                <a:solidFill>
                  <a:srgbClr val="FF0000"/>
                </a:solidFill>
              </a:rPr>
              <a:t>ブール代数の圏</a:t>
            </a:r>
            <a:r>
              <a:rPr lang="en-US" altLang="ja-JP" sz="2800" dirty="0">
                <a:solidFill>
                  <a:srgbClr val="FF0000"/>
                </a:solidFill>
              </a:rPr>
              <a:t>): CL</a:t>
            </a:r>
            <a:r>
              <a:rPr lang="ja-JP" altLang="en-US" sz="2800">
                <a:solidFill>
                  <a:srgbClr val="FF0000"/>
                </a:solidFill>
              </a:rPr>
              <a:t>ハイパードクトリン</a:t>
            </a:r>
            <a:r>
              <a:rPr lang="en-US" altLang="ja-JP" sz="2800" dirty="0">
                <a:solidFill>
                  <a:srgbClr val="FF0000"/>
                </a:solidFill>
              </a:rPr>
              <a:t> ⇔</a:t>
            </a:r>
            <a:r>
              <a:rPr lang="ja-JP" altLang="en-US" sz="2800">
                <a:solidFill>
                  <a:srgbClr val="FF0000"/>
                </a:solidFill>
              </a:rPr>
              <a:t> 古典述語論理</a:t>
            </a:r>
            <a:endParaRPr lang="en-US" altLang="ja-JP" sz="2800" dirty="0">
              <a:solidFill>
                <a:srgbClr val="FF0000"/>
              </a:solidFill>
            </a:endParaRPr>
          </a:p>
          <a:p>
            <a:pPr marL="285750" indent="-285750">
              <a:buFont typeface="Arial" panose="020B0604020202020204" pitchFamily="34" charset="0"/>
              <a:buChar char="•"/>
            </a:pPr>
            <a:endParaRPr lang="en-US" altLang="ja-JP" sz="2800" dirty="0"/>
          </a:p>
          <a:p>
            <a:pPr marL="285750" indent="-285750">
              <a:buFont typeface="Arial" panose="020B0604020202020204" pitchFamily="34" charset="0"/>
              <a:buChar char="•"/>
            </a:pPr>
            <a:r>
              <a:rPr lang="en-US" altLang="ja-JP" sz="2800" dirty="0"/>
              <a:t>L</a:t>
            </a:r>
            <a:r>
              <a:rPr lang="ja-JP" altLang="en-US" sz="2800"/>
              <a:t> → </a:t>
            </a:r>
            <a:r>
              <a:rPr lang="en-US" altLang="ja-JP" sz="2800" dirty="0"/>
              <a:t>FL(</a:t>
            </a:r>
            <a:r>
              <a:rPr lang="ja-JP" altLang="en-US" sz="2800"/>
              <a:t>フルランベック代数の圏</a:t>
            </a:r>
            <a:r>
              <a:rPr lang="en-US" altLang="ja-JP" sz="2800" dirty="0"/>
              <a:t>) ⇔</a:t>
            </a:r>
            <a:r>
              <a:rPr lang="ja-JP" altLang="en-US" sz="2800"/>
              <a:t> 部分構造述語論理</a:t>
            </a:r>
            <a:endParaRPr lang="en-US" altLang="ja-JP" sz="2800" dirty="0"/>
          </a:p>
          <a:p>
            <a:pPr marL="285750" indent="-285750">
              <a:buFont typeface="Arial" panose="020B0604020202020204" pitchFamily="34" charset="0"/>
              <a:buChar char="•"/>
            </a:pPr>
            <a:endParaRPr lang="en-US" altLang="ja-JP" sz="2800" dirty="0"/>
          </a:p>
          <a:p>
            <a:pPr marL="285750" indent="-285750">
              <a:buFont typeface="Arial" panose="020B0604020202020204" pitchFamily="34" charset="0"/>
              <a:buChar char="•"/>
            </a:pPr>
            <a:r>
              <a:rPr lang="en-US" altLang="ja-JP" sz="2800" dirty="0"/>
              <a:t>L </a:t>
            </a:r>
            <a:r>
              <a:rPr lang="ja-JP" altLang="en-US" sz="2800"/>
              <a:t>→</a:t>
            </a:r>
            <a:r>
              <a:rPr lang="en-US" altLang="ja-JP" sz="2800" dirty="0"/>
              <a:t> </a:t>
            </a:r>
            <a:r>
              <a:rPr lang="en-US" altLang="ja-JP" sz="2800" dirty="0" err="1"/>
              <a:t>Alg</a:t>
            </a:r>
            <a:r>
              <a:rPr lang="en-US" altLang="ja-JP" sz="2800" dirty="0"/>
              <a:t>(T) (</a:t>
            </a:r>
            <a:r>
              <a:rPr lang="ja-JP" altLang="en-US" sz="2800"/>
              <a:t>アイレンバーグ・ムーア代数の圏</a:t>
            </a:r>
            <a:r>
              <a:rPr lang="en-US" altLang="ja-JP" sz="2800" dirty="0"/>
              <a:t>) </a:t>
            </a:r>
            <a:r>
              <a:rPr lang="ja-JP" altLang="en-US" sz="2800"/>
              <a:t>⇔</a:t>
            </a:r>
            <a:r>
              <a:rPr lang="en-US" altLang="ja-JP" sz="2800" dirty="0"/>
              <a:t> </a:t>
            </a:r>
            <a:r>
              <a:rPr lang="ja-JP" altLang="en-US" sz="2800"/>
              <a:t>圏論的普遍論理</a:t>
            </a:r>
            <a:endParaRPr lang="en-US" altLang="ja-JP" sz="2800" dirty="0"/>
          </a:p>
          <a:p>
            <a:pPr marL="285750" indent="-285750">
              <a:buFont typeface="Arial" panose="020B0604020202020204" pitchFamily="34" charset="0"/>
              <a:buChar char="•"/>
            </a:pPr>
            <a:endParaRPr kumimoji="1" lang="ja-JP" altLang="en-US"/>
          </a:p>
        </p:txBody>
      </p:sp>
      <p:sp>
        <p:nvSpPr>
          <p:cNvPr id="3" name="日付プレースホルダー 2">
            <a:extLst>
              <a:ext uri="{FF2B5EF4-FFF2-40B4-BE49-F238E27FC236}">
                <a16:creationId xmlns:a16="http://schemas.microsoft.com/office/drawing/2014/main" id="{A4E09CA8-64E3-C94D-B331-F13CE7DFAABD}"/>
              </a:ext>
            </a:extLst>
          </p:cNvPr>
          <p:cNvSpPr>
            <a:spLocks noGrp="1"/>
          </p:cNvSpPr>
          <p:nvPr>
            <p:ph type="dt" sz="half" idx="10"/>
          </p:nvPr>
        </p:nvSpPr>
        <p:spPr/>
        <p:txBody>
          <a:bodyPr/>
          <a:lstStyle/>
          <a:p>
            <a:r>
              <a:rPr kumimoji="1" lang="en-US" altLang="ja-JP"/>
              <a:t>2021/2/10</a:t>
            </a:r>
            <a:endParaRPr kumimoji="1" lang="ja-JP" altLang="en-US"/>
          </a:p>
        </p:txBody>
      </p:sp>
      <p:sp>
        <p:nvSpPr>
          <p:cNvPr id="7" name="スライド番号プレースホルダー 6">
            <a:extLst>
              <a:ext uri="{FF2B5EF4-FFF2-40B4-BE49-F238E27FC236}">
                <a16:creationId xmlns:a16="http://schemas.microsoft.com/office/drawing/2014/main" id="{0E44CB2B-F7F3-0545-A865-2AAAD0B7E328}"/>
              </a:ext>
            </a:extLst>
          </p:cNvPr>
          <p:cNvSpPr>
            <a:spLocks noGrp="1"/>
          </p:cNvSpPr>
          <p:nvPr>
            <p:ph type="sldNum" sz="quarter" idx="12"/>
          </p:nvPr>
        </p:nvSpPr>
        <p:spPr/>
        <p:txBody>
          <a:bodyPr/>
          <a:lstStyle/>
          <a:p>
            <a:fld id="{6C5D0697-FC9F-5848-968B-59552FFFC2E5}" type="slidenum">
              <a:rPr kumimoji="1" lang="ja-JP" altLang="en-US" smtClean="0"/>
              <a:t>10</a:t>
            </a:fld>
            <a:endParaRPr kumimoji="1" lang="ja-JP" altLang="en-US"/>
          </a:p>
        </p:txBody>
      </p:sp>
    </p:spTree>
    <p:extLst>
      <p:ext uri="{BB962C8B-B14F-4D97-AF65-F5344CB8AC3E}">
        <p14:creationId xmlns:p14="http://schemas.microsoft.com/office/powerpoint/2010/main" val="363270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DBC94C-28B4-D746-B623-0223DD0EC766}"/>
              </a:ext>
            </a:extLst>
          </p:cNvPr>
          <p:cNvSpPr>
            <a:spLocks noGrp="1"/>
          </p:cNvSpPr>
          <p:nvPr>
            <p:ph type="title"/>
          </p:nvPr>
        </p:nvSpPr>
        <p:spPr/>
        <p:txBody>
          <a:bodyPr/>
          <a:lstStyle/>
          <a:p>
            <a:r>
              <a:rPr lang="ja-JP" altLang="en-US"/>
              <a:t>ハイパードクトリンを用いて示したこと</a:t>
            </a:r>
            <a:endParaRPr kumimoji="1" lang="ja-JP" altLang="en-US"/>
          </a:p>
        </p:txBody>
      </p:sp>
      <p:sp>
        <p:nvSpPr>
          <p:cNvPr id="3" name="コンテンツ プレースホルダー 2">
            <a:extLst>
              <a:ext uri="{FF2B5EF4-FFF2-40B4-BE49-F238E27FC236}">
                <a16:creationId xmlns:a16="http://schemas.microsoft.com/office/drawing/2014/main" id="{9146F94B-FF11-C346-8E43-03BFD1B106B6}"/>
              </a:ext>
            </a:extLst>
          </p:cNvPr>
          <p:cNvSpPr>
            <a:spLocks noGrp="1"/>
          </p:cNvSpPr>
          <p:nvPr>
            <p:ph idx="1"/>
          </p:nvPr>
        </p:nvSpPr>
        <p:spPr/>
        <p:txBody>
          <a:bodyPr>
            <a:normAutofit fontScale="92500" lnSpcReduction="20000"/>
          </a:bodyPr>
          <a:lstStyle/>
          <a:p>
            <a:r>
              <a:rPr kumimoji="1" lang="en-US" altLang="ja-JP" dirty="0"/>
              <a:t>LJ</a:t>
            </a:r>
            <a:r>
              <a:rPr kumimoji="1" lang="ja-JP" altLang="en-US"/>
              <a:t>と</a:t>
            </a:r>
            <a:r>
              <a:rPr kumimoji="1" lang="en-US" altLang="ja-JP" dirty="0"/>
              <a:t>NJ</a:t>
            </a:r>
            <a:r>
              <a:rPr kumimoji="1" lang="ja-JP" altLang="en-US"/>
              <a:t>の健全性定理・完全性定理（照井の証明体系を採用）</a:t>
            </a:r>
            <a:endParaRPr kumimoji="1" lang="en-US" altLang="ja-JP" dirty="0"/>
          </a:p>
          <a:p>
            <a:pPr marL="0" indent="0">
              <a:buNone/>
            </a:pPr>
            <a:r>
              <a:rPr lang="ja-JP" altLang="en-US"/>
              <a:t>→</a:t>
            </a:r>
            <a:r>
              <a:rPr lang="en-US" altLang="ja-JP" dirty="0" err="1"/>
              <a:t>Γ</a:t>
            </a:r>
            <a:r>
              <a:rPr lang="ja-JP" altLang="en-US"/>
              <a:t>⊢ </a:t>
            </a:r>
            <a:r>
              <a:rPr lang="en-US" altLang="ja-JP" dirty="0" err="1"/>
              <a:t>Δ</a:t>
            </a:r>
            <a:r>
              <a:rPr lang="en-US" altLang="ja-JP" dirty="0"/>
              <a:t> (</a:t>
            </a:r>
            <a:r>
              <a:rPr lang="en-US" altLang="ja-JP" sz="2000" dirty="0"/>
              <a:t>in</a:t>
            </a:r>
            <a:r>
              <a:rPr lang="en-US" altLang="ja-JP" dirty="0"/>
              <a:t> </a:t>
            </a:r>
            <a:r>
              <a:rPr lang="en-US" altLang="ja-JP" sz="2000" dirty="0"/>
              <a:t>LJ or NJ</a:t>
            </a:r>
            <a:r>
              <a:rPr lang="en-US" altLang="ja-JP" dirty="0"/>
              <a:t>) </a:t>
            </a:r>
            <a:r>
              <a:rPr lang="ja-JP" altLang="en-US"/>
              <a:t>⇔</a:t>
            </a:r>
            <a:r>
              <a:rPr lang="en-US" altLang="ja-JP" dirty="0"/>
              <a:t> 《</a:t>
            </a:r>
            <a:r>
              <a:rPr lang="en-US" altLang="ja-JP" dirty="0" err="1"/>
              <a:t>Γ</a:t>
            </a:r>
            <a:r>
              <a:rPr lang="en-US" altLang="ja-JP" dirty="0"/>
              <a:t>》≦《</a:t>
            </a:r>
            <a:r>
              <a:rPr lang="en-US" altLang="ja-JP" dirty="0" err="1"/>
              <a:t>Δ</a:t>
            </a:r>
            <a:r>
              <a:rPr lang="en-US" altLang="ja-JP" dirty="0"/>
              <a:t>》(</a:t>
            </a:r>
            <a:r>
              <a:rPr lang="en-US" altLang="ja-JP" sz="2000" dirty="0"/>
              <a:t>in</a:t>
            </a:r>
            <a:r>
              <a:rPr lang="en-US" altLang="ja-JP" dirty="0"/>
              <a:t> </a:t>
            </a:r>
            <a:r>
              <a:rPr lang="en-US" altLang="ja-JP" sz="2000" dirty="0"/>
              <a:t>IL</a:t>
            </a:r>
            <a:r>
              <a:rPr lang="ja-JP" altLang="en-US" sz="2000"/>
              <a:t>ハイパードクトリン</a:t>
            </a:r>
            <a:r>
              <a:rPr lang="en-US" altLang="ja-JP" dirty="0"/>
              <a:t>)</a:t>
            </a:r>
          </a:p>
          <a:p>
            <a:pPr marL="0" indent="0">
              <a:buNone/>
            </a:pPr>
            <a:r>
              <a:rPr lang="ja-JP" altLang="en-US"/>
              <a:t>→</a:t>
            </a:r>
            <a:r>
              <a:rPr lang="en-US" altLang="ja-JP" dirty="0"/>
              <a:t> </a:t>
            </a:r>
            <a:r>
              <a:rPr kumimoji="1" lang="en-US" altLang="ja-JP" dirty="0"/>
              <a:t>LJ</a:t>
            </a:r>
            <a:r>
              <a:rPr kumimoji="1" lang="ja-JP" altLang="en-US"/>
              <a:t>と</a:t>
            </a:r>
            <a:r>
              <a:rPr kumimoji="1" lang="en-US" altLang="ja-JP" dirty="0"/>
              <a:t>NJ</a:t>
            </a:r>
            <a:r>
              <a:rPr kumimoji="1" lang="ja-JP" altLang="en-US"/>
              <a:t>の等価性</a:t>
            </a:r>
            <a:endParaRPr kumimoji="1" lang="en-US" altLang="ja-JP" dirty="0"/>
          </a:p>
          <a:p>
            <a:pPr marL="0" indent="0">
              <a:buNone/>
            </a:pPr>
            <a:r>
              <a:rPr lang="ja-JP" altLang="en-US"/>
              <a:t>→特定の構文に依存しない </a:t>
            </a:r>
            <a:r>
              <a:rPr lang="en-US" altLang="ja-JP" dirty="0"/>
              <a:t>(</a:t>
            </a:r>
            <a:r>
              <a:rPr lang="ja-JP" altLang="en-US"/>
              <a:t>シンタックス・フリー</a:t>
            </a:r>
            <a:r>
              <a:rPr lang="en-US" altLang="ja-JP" dirty="0"/>
              <a:t>)</a:t>
            </a:r>
          </a:p>
          <a:p>
            <a:endParaRPr lang="en-US" altLang="ja-JP" dirty="0"/>
          </a:p>
          <a:p>
            <a:r>
              <a:rPr lang="ja-JP" altLang="en-US"/>
              <a:t>ゲーデル変換（丸山による定式化を参照）</a:t>
            </a:r>
            <a:endParaRPr lang="en-US" altLang="ja-JP" dirty="0"/>
          </a:p>
          <a:p>
            <a:pPr marL="0" indent="0">
              <a:buNone/>
            </a:pPr>
            <a:r>
              <a:rPr lang="ja-JP" altLang="en-US"/>
              <a:t>→</a:t>
            </a:r>
            <a:r>
              <a:rPr lang="en-US" altLang="ja-JP" dirty="0"/>
              <a:t> ¬¬(</a:t>
            </a:r>
            <a:r>
              <a:rPr lang="ja-JP" altLang="en-US"/>
              <a:t>直観主義論理</a:t>
            </a:r>
            <a:r>
              <a:rPr lang="en-US" altLang="ja-JP" dirty="0"/>
              <a:t>) ⇒ </a:t>
            </a:r>
            <a:r>
              <a:rPr lang="ja-JP" altLang="en-US"/>
              <a:t>古典論理</a:t>
            </a:r>
            <a:endParaRPr lang="en-US" altLang="ja-JP" dirty="0"/>
          </a:p>
          <a:p>
            <a:pPr marL="0" indent="0">
              <a:buNone/>
            </a:pPr>
            <a:r>
              <a:rPr lang="ja-JP" altLang="en-US"/>
              <a:t>→</a:t>
            </a:r>
            <a:r>
              <a:rPr lang="en-US" altLang="ja-JP" dirty="0"/>
              <a:t> Fix¬¬</a:t>
            </a:r>
            <a:r>
              <a:rPr lang="ja-JP" altLang="en-US"/>
              <a:t> </a:t>
            </a:r>
            <a:r>
              <a:rPr lang="en-US" altLang="ja-JP" dirty="0"/>
              <a:t>: Ha </a:t>
            </a:r>
            <a:r>
              <a:rPr lang="ja-JP" altLang="en-US"/>
              <a:t>→</a:t>
            </a:r>
            <a:r>
              <a:rPr lang="en-US" altLang="ja-JP" dirty="0"/>
              <a:t> Ba (</a:t>
            </a:r>
            <a:r>
              <a:rPr lang="ja-JP" altLang="en-US"/>
              <a:t>二重否定関手</a:t>
            </a:r>
            <a:r>
              <a:rPr lang="en-US" altLang="ja-JP" dirty="0"/>
              <a:t>)</a:t>
            </a:r>
          </a:p>
          <a:p>
            <a:pPr marL="0" indent="0">
              <a:buNone/>
            </a:pPr>
            <a:r>
              <a:rPr lang="ja-JP" altLang="en-US"/>
              <a:t>→</a:t>
            </a:r>
            <a:r>
              <a:rPr lang="en-US" altLang="ja-JP" dirty="0"/>
              <a:t> P</a:t>
            </a:r>
            <a:r>
              <a:rPr lang="ja-JP" altLang="en-US"/>
              <a:t>は</a:t>
            </a:r>
            <a:r>
              <a:rPr lang="en-US" altLang="ja-JP" dirty="0"/>
              <a:t>IL</a:t>
            </a:r>
            <a:r>
              <a:rPr lang="ja-JP" altLang="en-US"/>
              <a:t>ハイパードクトリン</a:t>
            </a:r>
            <a:r>
              <a:rPr lang="en-US" altLang="ja-JP" dirty="0"/>
              <a:t>⇒Fix¬¬P</a:t>
            </a:r>
            <a:r>
              <a:rPr lang="ja-JP" altLang="en-US"/>
              <a:t>は</a:t>
            </a:r>
            <a:r>
              <a:rPr lang="en-US" altLang="ja-JP" dirty="0"/>
              <a:t>CL</a:t>
            </a:r>
            <a:r>
              <a:rPr lang="ja-JP" altLang="en-US"/>
              <a:t>ハイパードクトリン</a:t>
            </a:r>
            <a:endParaRPr lang="en-US" altLang="ja-JP" dirty="0"/>
          </a:p>
          <a:p>
            <a:pPr marL="0" indent="0">
              <a:buNone/>
            </a:pPr>
            <a:r>
              <a:rPr lang="ja-JP" altLang="en-US"/>
              <a:t>→代入関手の右随伴，左随伴を定義して証明した</a:t>
            </a:r>
            <a:endParaRPr lang="en-US" altLang="ja-JP" dirty="0"/>
          </a:p>
          <a:p>
            <a:endParaRPr kumimoji="1" lang="en-US" altLang="ja-JP" dirty="0"/>
          </a:p>
        </p:txBody>
      </p:sp>
      <p:sp>
        <p:nvSpPr>
          <p:cNvPr id="4" name="日付プレースホルダー 3">
            <a:extLst>
              <a:ext uri="{FF2B5EF4-FFF2-40B4-BE49-F238E27FC236}">
                <a16:creationId xmlns:a16="http://schemas.microsoft.com/office/drawing/2014/main" id="{BA641DD1-65D0-8A4F-8C00-74F8ADD67252}"/>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0B2BC029-1D8A-D147-B111-16505815A695}"/>
              </a:ext>
            </a:extLst>
          </p:cNvPr>
          <p:cNvSpPr>
            <a:spLocks noGrp="1"/>
          </p:cNvSpPr>
          <p:nvPr>
            <p:ph type="sldNum" sz="quarter" idx="12"/>
          </p:nvPr>
        </p:nvSpPr>
        <p:spPr/>
        <p:txBody>
          <a:bodyPr/>
          <a:lstStyle/>
          <a:p>
            <a:fld id="{6C5D0697-FC9F-5848-968B-59552FFFC2E5}" type="slidenum">
              <a:rPr kumimoji="1" lang="ja-JP" altLang="en-US" smtClean="0"/>
              <a:t>11</a:t>
            </a:fld>
            <a:endParaRPr kumimoji="1" lang="ja-JP" altLang="en-US"/>
          </a:p>
        </p:txBody>
      </p:sp>
    </p:spTree>
    <p:extLst>
      <p:ext uri="{BB962C8B-B14F-4D97-AF65-F5344CB8AC3E}">
        <p14:creationId xmlns:p14="http://schemas.microsoft.com/office/powerpoint/2010/main" val="1981513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A48A-00DC-8D4D-8743-A9290BFEF803}"/>
              </a:ext>
            </a:extLst>
          </p:cNvPr>
          <p:cNvSpPr>
            <a:spLocks noGrp="1"/>
          </p:cNvSpPr>
          <p:nvPr>
            <p:ph type="title"/>
          </p:nvPr>
        </p:nvSpPr>
        <p:spPr/>
        <p:txBody>
          <a:bodyPr/>
          <a:lstStyle/>
          <a:p>
            <a:r>
              <a:rPr kumimoji="1" lang="ja-JP" altLang="en-US"/>
              <a:t>哲学への応用に関して</a:t>
            </a:r>
          </a:p>
        </p:txBody>
      </p:sp>
      <p:sp>
        <p:nvSpPr>
          <p:cNvPr id="3" name="コンテンツ プレースホルダー 2">
            <a:extLst>
              <a:ext uri="{FF2B5EF4-FFF2-40B4-BE49-F238E27FC236}">
                <a16:creationId xmlns:a16="http://schemas.microsoft.com/office/drawing/2014/main" id="{6CE3104F-5421-0744-BB73-6905DF82BB36}"/>
              </a:ext>
            </a:extLst>
          </p:cNvPr>
          <p:cNvSpPr>
            <a:spLocks noGrp="1"/>
          </p:cNvSpPr>
          <p:nvPr>
            <p:ph idx="1"/>
          </p:nvPr>
        </p:nvSpPr>
        <p:spPr/>
        <p:txBody>
          <a:bodyPr>
            <a:normAutofit/>
          </a:bodyPr>
          <a:lstStyle/>
          <a:p>
            <a:pPr marL="0" indent="0">
              <a:buNone/>
            </a:pPr>
            <a:endParaRPr kumimoji="1" lang="en-US" altLang="ja-JP" dirty="0"/>
          </a:p>
          <a:p>
            <a:r>
              <a:rPr kumimoji="1" lang="en-US" altLang="ja-JP" dirty="0"/>
              <a:t>The Dynamics of Duality</a:t>
            </a:r>
            <a:r>
              <a:rPr kumimoji="1" lang="ja-JP" altLang="en-US"/>
              <a:t>の内容解説</a:t>
            </a:r>
            <a:endParaRPr kumimoji="1" lang="en-US" altLang="ja-JP" dirty="0"/>
          </a:p>
          <a:p>
            <a:endParaRPr lang="en-US" altLang="ja-JP" dirty="0"/>
          </a:p>
          <a:p>
            <a:r>
              <a:rPr lang="en-US" altLang="ja-JP" dirty="0"/>
              <a:t>The Dynamics of Duality</a:t>
            </a:r>
            <a:r>
              <a:rPr lang="ja-JP" altLang="en-US"/>
              <a:t>の内容やそれに関する事柄の</a:t>
            </a:r>
            <a:r>
              <a:rPr kumimoji="1" lang="ja-JP" altLang="en-US"/>
              <a:t>批判的検討</a:t>
            </a:r>
            <a:endParaRPr kumimoji="1" lang="en-US" altLang="ja-JP" dirty="0"/>
          </a:p>
          <a:p>
            <a:pPr marL="0" indent="0">
              <a:buNone/>
            </a:pPr>
            <a:r>
              <a:rPr lang="en-US" altLang="ja-JP" dirty="0"/>
              <a:t>  (</a:t>
            </a:r>
            <a:r>
              <a:rPr kumimoji="1" lang="ja-JP" altLang="en-US"/>
              <a:t>圏論</a:t>
            </a:r>
            <a:r>
              <a:rPr lang="ja-JP" altLang="en-US"/>
              <a:t>的統一科学の解釈など</a:t>
            </a:r>
            <a:r>
              <a:rPr lang="en-US" altLang="ja-JP" dirty="0"/>
              <a:t>)</a:t>
            </a:r>
          </a:p>
          <a:p>
            <a:pPr marL="0" indent="0">
              <a:buNone/>
            </a:pPr>
            <a:r>
              <a:rPr kumimoji="1" lang="ja-JP" altLang="en-US"/>
              <a:t>　　　　　　　　　　　　　　　　　　　　　　　　　　</a:t>
            </a:r>
          </a:p>
        </p:txBody>
      </p:sp>
      <p:sp>
        <p:nvSpPr>
          <p:cNvPr id="5" name="日付プレースホルダー 4">
            <a:extLst>
              <a:ext uri="{FF2B5EF4-FFF2-40B4-BE49-F238E27FC236}">
                <a16:creationId xmlns:a16="http://schemas.microsoft.com/office/drawing/2014/main" id="{FBA22146-4015-3446-8BA1-18356E0C3F26}"/>
              </a:ext>
            </a:extLst>
          </p:cNvPr>
          <p:cNvSpPr>
            <a:spLocks noGrp="1"/>
          </p:cNvSpPr>
          <p:nvPr>
            <p:ph type="dt" sz="half" idx="10"/>
          </p:nvPr>
        </p:nvSpPr>
        <p:spPr/>
        <p:txBody>
          <a:bodyPr/>
          <a:lstStyle/>
          <a:p>
            <a:r>
              <a:rPr kumimoji="1" lang="en-US" altLang="ja-JP"/>
              <a:t>2021/2/10</a:t>
            </a:r>
            <a:endParaRPr kumimoji="1" lang="ja-JP" altLang="en-US"/>
          </a:p>
        </p:txBody>
      </p:sp>
      <p:sp>
        <p:nvSpPr>
          <p:cNvPr id="7" name="スライド番号プレースホルダー 6">
            <a:extLst>
              <a:ext uri="{FF2B5EF4-FFF2-40B4-BE49-F238E27FC236}">
                <a16:creationId xmlns:a16="http://schemas.microsoft.com/office/drawing/2014/main" id="{869058CC-0264-6B45-AFAA-EAADD44440A9}"/>
              </a:ext>
            </a:extLst>
          </p:cNvPr>
          <p:cNvSpPr>
            <a:spLocks noGrp="1"/>
          </p:cNvSpPr>
          <p:nvPr>
            <p:ph type="sldNum" sz="quarter" idx="12"/>
          </p:nvPr>
        </p:nvSpPr>
        <p:spPr/>
        <p:txBody>
          <a:bodyPr/>
          <a:lstStyle/>
          <a:p>
            <a:fld id="{6C5D0697-FC9F-5848-968B-59552FFFC2E5}" type="slidenum">
              <a:rPr kumimoji="1" lang="ja-JP" altLang="en-US" smtClean="0"/>
              <a:t>12</a:t>
            </a:fld>
            <a:endParaRPr kumimoji="1" lang="ja-JP" altLang="en-US"/>
          </a:p>
        </p:txBody>
      </p:sp>
    </p:spTree>
    <p:extLst>
      <p:ext uri="{BB962C8B-B14F-4D97-AF65-F5344CB8AC3E}">
        <p14:creationId xmlns:p14="http://schemas.microsoft.com/office/powerpoint/2010/main" val="1123671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A48A-00DC-8D4D-8743-A9290BFEF803}"/>
              </a:ext>
            </a:extLst>
          </p:cNvPr>
          <p:cNvSpPr>
            <a:spLocks noGrp="1"/>
          </p:cNvSpPr>
          <p:nvPr>
            <p:ph type="title"/>
          </p:nvPr>
        </p:nvSpPr>
        <p:spPr/>
        <p:txBody>
          <a:bodyPr/>
          <a:lstStyle/>
          <a:p>
            <a:r>
              <a:rPr kumimoji="1" lang="ja-JP" altLang="en-US"/>
              <a:t>哲学への応用に関して</a:t>
            </a:r>
          </a:p>
        </p:txBody>
      </p:sp>
      <p:sp>
        <p:nvSpPr>
          <p:cNvPr id="3" name="コンテンツ プレースホルダー 2">
            <a:extLst>
              <a:ext uri="{FF2B5EF4-FFF2-40B4-BE49-F238E27FC236}">
                <a16:creationId xmlns:a16="http://schemas.microsoft.com/office/drawing/2014/main" id="{6CE3104F-5421-0744-BB73-6905DF82BB36}"/>
              </a:ext>
            </a:extLst>
          </p:cNvPr>
          <p:cNvSpPr>
            <a:spLocks noGrp="1"/>
          </p:cNvSpPr>
          <p:nvPr>
            <p:ph idx="1"/>
          </p:nvPr>
        </p:nvSpPr>
        <p:spPr/>
        <p:txBody>
          <a:bodyPr>
            <a:normAutofit/>
          </a:bodyPr>
          <a:lstStyle/>
          <a:p>
            <a:pPr marL="0" indent="0">
              <a:buNone/>
            </a:pPr>
            <a:endParaRPr kumimoji="1" lang="en-US" altLang="ja-JP" dirty="0"/>
          </a:p>
          <a:p>
            <a:r>
              <a:rPr kumimoji="1" lang="en-US" altLang="ja-JP" dirty="0"/>
              <a:t>The Dynamics of Duality</a:t>
            </a:r>
            <a:r>
              <a:rPr kumimoji="1" lang="ja-JP" altLang="en-US"/>
              <a:t>の内容解説</a:t>
            </a:r>
            <a:endParaRPr kumimoji="1" lang="en-US" altLang="ja-JP" dirty="0"/>
          </a:p>
          <a:p>
            <a:endParaRPr lang="en-US" altLang="ja-JP" dirty="0"/>
          </a:p>
          <a:p>
            <a:r>
              <a:rPr lang="en-US" altLang="ja-JP" dirty="0"/>
              <a:t>The Dynamics of Duality</a:t>
            </a:r>
            <a:r>
              <a:rPr lang="ja-JP" altLang="en-US"/>
              <a:t>の内容やそれに関する事柄の</a:t>
            </a:r>
            <a:r>
              <a:rPr kumimoji="1" lang="ja-JP" altLang="en-US"/>
              <a:t>批判的検討</a:t>
            </a:r>
            <a:endParaRPr kumimoji="1" lang="en-US" altLang="ja-JP" dirty="0"/>
          </a:p>
          <a:p>
            <a:pPr marL="0" indent="0">
              <a:buNone/>
            </a:pPr>
            <a:r>
              <a:rPr lang="en-US" altLang="ja-JP" dirty="0"/>
              <a:t>  (</a:t>
            </a:r>
            <a:r>
              <a:rPr kumimoji="1" lang="ja-JP" altLang="en-US">
                <a:solidFill>
                  <a:srgbClr val="FF0000"/>
                </a:solidFill>
              </a:rPr>
              <a:t>圏論</a:t>
            </a:r>
            <a:r>
              <a:rPr lang="ja-JP" altLang="en-US">
                <a:solidFill>
                  <a:srgbClr val="FF0000"/>
                </a:solidFill>
              </a:rPr>
              <a:t>的統一科学の解釈</a:t>
            </a:r>
            <a:r>
              <a:rPr lang="ja-JP" altLang="en-US"/>
              <a:t>など</a:t>
            </a:r>
            <a:r>
              <a:rPr lang="en-US" altLang="ja-JP" dirty="0"/>
              <a:t>)</a:t>
            </a:r>
          </a:p>
          <a:p>
            <a:pPr marL="0" indent="0">
              <a:buNone/>
            </a:pPr>
            <a:r>
              <a:rPr kumimoji="1" lang="ja-JP" altLang="en-US"/>
              <a:t>　　　　　　　　　　　　　　　　　　　　　　　　　　</a:t>
            </a:r>
          </a:p>
        </p:txBody>
      </p:sp>
      <p:sp>
        <p:nvSpPr>
          <p:cNvPr id="4" name="日付プレースホルダー 3">
            <a:extLst>
              <a:ext uri="{FF2B5EF4-FFF2-40B4-BE49-F238E27FC236}">
                <a16:creationId xmlns:a16="http://schemas.microsoft.com/office/drawing/2014/main" id="{362A6681-B02D-4548-86CB-2311F8028059}"/>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E65D9F49-3BC5-D448-8FDC-114BB113C543}"/>
              </a:ext>
            </a:extLst>
          </p:cNvPr>
          <p:cNvSpPr>
            <a:spLocks noGrp="1"/>
          </p:cNvSpPr>
          <p:nvPr>
            <p:ph type="sldNum" sz="quarter" idx="12"/>
          </p:nvPr>
        </p:nvSpPr>
        <p:spPr/>
        <p:txBody>
          <a:bodyPr/>
          <a:lstStyle/>
          <a:p>
            <a:fld id="{6C5D0697-FC9F-5848-968B-59552FFFC2E5}" type="slidenum">
              <a:rPr kumimoji="1" lang="ja-JP" altLang="en-US" smtClean="0"/>
              <a:t>13</a:t>
            </a:fld>
            <a:endParaRPr kumimoji="1" lang="ja-JP" altLang="en-US"/>
          </a:p>
        </p:txBody>
      </p:sp>
    </p:spTree>
    <p:extLst>
      <p:ext uri="{BB962C8B-B14F-4D97-AF65-F5344CB8AC3E}">
        <p14:creationId xmlns:p14="http://schemas.microsoft.com/office/powerpoint/2010/main" val="863566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3D74E-8314-904E-9E20-40E0CB547EA1}"/>
              </a:ext>
            </a:extLst>
          </p:cNvPr>
          <p:cNvSpPr>
            <a:spLocks noGrp="1"/>
          </p:cNvSpPr>
          <p:nvPr>
            <p:ph type="title"/>
          </p:nvPr>
        </p:nvSpPr>
        <p:spPr/>
        <p:txBody>
          <a:bodyPr/>
          <a:lstStyle/>
          <a:p>
            <a:r>
              <a:rPr lang="ja-JP" altLang="en-US"/>
              <a:t>絶対的基礎論と相対的基礎論</a:t>
            </a:r>
            <a:endParaRPr kumimoji="1" lang="ja-JP" altLang="en-US"/>
          </a:p>
        </p:txBody>
      </p:sp>
      <p:sp>
        <p:nvSpPr>
          <p:cNvPr id="10" name="テキスト ボックス 9">
            <a:extLst>
              <a:ext uri="{FF2B5EF4-FFF2-40B4-BE49-F238E27FC236}">
                <a16:creationId xmlns:a16="http://schemas.microsoft.com/office/drawing/2014/main" id="{8038CDAE-F9EB-2243-81B4-F8D2D39F6A41}"/>
              </a:ext>
            </a:extLst>
          </p:cNvPr>
          <p:cNvSpPr txBox="1"/>
          <p:nvPr/>
        </p:nvSpPr>
        <p:spPr>
          <a:xfrm>
            <a:off x="2336800" y="1661200"/>
            <a:ext cx="2031325" cy="461665"/>
          </a:xfrm>
          <a:prstGeom prst="rect">
            <a:avLst/>
          </a:prstGeom>
          <a:noFill/>
        </p:spPr>
        <p:txBody>
          <a:bodyPr wrap="none" rtlCol="0">
            <a:spAutoFit/>
          </a:bodyPr>
          <a:lstStyle/>
          <a:p>
            <a:r>
              <a:rPr kumimoji="1" lang="ja-JP" altLang="en-US" sz="2400"/>
              <a:t>絶対的基礎論</a:t>
            </a:r>
          </a:p>
        </p:txBody>
      </p:sp>
      <p:sp>
        <p:nvSpPr>
          <p:cNvPr id="11" name="テキスト ボックス 10">
            <a:extLst>
              <a:ext uri="{FF2B5EF4-FFF2-40B4-BE49-F238E27FC236}">
                <a16:creationId xmlns:a16="http://schemas.microsoft.com/office/drawing/2014/main" id="{6CB7BB33-6F5E-DF46-B7AD-248AEB06854A}"/>
              </a:ext>
            </a:extLst>
          </p:cNvPr>
          <p:cNvSpPr txBox="1"/>
          <p:nvPr/>
        </p:nvSpPr>
        <p:spPr>
          <a:xfrm>
            <a:off x="2510724" y="6044547"/>
            <a:ext cx="1683474" cy="369332"/>
          </a:xfrm>
          <a:prstGeom prst="rect">
            <a:avLst/>
          </a:prstGeom>
          <a:noFill/>
        </p:spPr>
        <p:txBody>
          <a:bodyPr wrap="none" rtlCol="0">
            <a:spAutoFit/>
          </a:bodyPr>
          <a:lstStyle/>
          <a:p>
            <a:r>
              <a:rPr lang="en-US" altLang="ja-JP" dirty="0"/>
              <a:t>ex. ZFC</a:t>
            </a:r>
            <a:r>
              <a:rPr lang="ja-JP" altLang="en-US"/>
              <a:t>公理系</a:t>
            </a:r>
            <a:endParaRPr kumimoji="1" lang="ja-JP" altLang="en-US"/>
          </a:p>
        </p:txBody>
      </p:sp>
      <p:sp>
        <p:nvSpPr>
          <p:cNvPr id="12" name="テキスト ボックス 11">
            <a:extLst>
              <a:ext uri="{FF2B5EF4-FFF2-40B4-BE49-F238E27FC236}">
                <a16:creationId xmlns:a16="http://schemas.microsoft.com/office/drawing/2014/main" id="{8163187F-4EAD-9748-8799-2B0FC29FBAC9}"/>
              </a:ext>
            </a:extLst>
          </p:cNvPr>
          <p:cNvSpPr txBox="1"/>
          <p:nvPr/>
        </p:nvSpPr>
        <p:spPr>
          <a:xfrm>
            <a:off x="7912100" y="1688188"/>
            <a:ext cx="2031325" cy="461665"/>
          </a:xfrm>
          <a:prstGeom prst="rect">
            <a:avLst/>
          </a:prstGeom>
          <a:noFill/>
        </p:spPr>
        <p:txBody>
          <a:bodyPr wrap="none" rtlCol="0">
            <a:spAutoFit/>
          </a:bodyPr>
          <a:lstStyle/>
          <a:p>
            <a:r>
              <a:rPr kumimoji="1" lang="ja-JP" altLang="en-US" sz="2400"/>
              <a:t>相対的基礎論</a:t>
            </a:r>
          </a:p>
        </p:txBody>
      </p:sp>
      <p:sp>
        <p:nvSpPr>
          <p:cNvPr id="13" name="テキスト ボックス 12">
            <a:extLst>
              <a:ext uri="{FF2B5EF4-FFF2-40B4-BE49-F238E27FC236}">
                <a16:creationId xmlns:a16="http://schemas.microsoft.com/office/drawing/2014/main" id="{741F2AE9-8CA6-AE4F-A8DD-D3C55D3AE15F}"/>
              </a:ext>
            </a:extLst>
          </p:cNvPr>
          <p:cNvSpPr txBox="1"/>
          <p:nvPr/>
        </p:nvSpPr>
        <p:spPr>
          <a:xfrm>
            <a:off x="8590467" y="4885812"/>
            <a:ext cx="1011815" cy="369332"/>
          </a:xfrm>
          <a:prstGeom prst="rect">
            <a:avLst/>
          </a:prstGeom>
          <a:noFill/>
        </p:spPr>
        <p:txBody>
          <a:bodyPr wrap="none" rtlCol="0">
            <a:spAutoFit/>
          </a:bodyPr>
          <a:lstStyle/>
          <a:p>
            <a:r>
              <a:rPr lang="en-US" altLang="ja-JP" dirty="0"/>
              <a:t>ex. </a:t>
            </a:r>
            <a:r>
              <a:rPr lang="ja-JP" altLang="en-US"/>
              <a:t>圏論</a:t>
            </a:r>
            <a:endParaRPr kumimoji="1" lang="ja-JP" altLang="en-US"/>
          </a:p>
        </p:txBody>
      </p:sp>
      <p:pic>
        <p:nvPicPr>
          <p:cNvPr id="15" name="図 14">
            <a:extLst>
              <a:ext uri="{FF2B5EF4-FFF2-40B4-BE49-F238E27FC236}">
                <a16:creationId xmlns:a16="http://schemas.microsoft.com/office/drawing/2014/main" id="{89CEABAC-3B31-D141-858F-3338CA171E74}"/>
              </a:ext>
            </a:extLst>
          </p:cNvPr>
          <p:cNvPicPr>
            <a:picLocks noChangeAspect="1"/>
          </p:cNvPicPr>
          <p:nvPr/>
        </p:nvPicPr>
        <p:blipFill>
          <a:blip r:embed="rId2"/>
          <a:stretch>
            <a:fillRect/>
          </a:stretch>
        </p:blipFill>
        <p:spPr>
          <a:xfrm>
            <a:off x="6096000" y="2663291"/>
            <a:ext cx="6000750" cy="1619250"/>
          </a:xfrm>
          <a:prstGeom prst="rect">
            <a:avLst/>
          </a:prstGeom>
        </p:spPr>
      </p:pic>
      <p:sp>
        <p:nvSpPr>
          <p:cNvPr id="16" name="日付プレースホルダー 15">
            <a:extLst>
              <a:ext uri="{FF2B5EF4-FFF2-40B4-BE49-F238E27FC236}">
                <a16:creationId xmlns:a16="http://schemas.microsoft.com/office/drawing/2014/main" id="{ACF4C9A3-73BF-A840-9585-04DA97F98F68}"/>
              </a:ext>
            </a:extLst>
          </p:cNvPr>
          <p:cNvSpPr>
            <a:spLocks noGrp="1"/>
          </p:cNvSpPr>
          <p:nvPr>
            <p:ph type="dt" sz="half" idx="10"/>
          </p:nvPr>
        </p:nvSpPr>
        <p:spPr/>
        <p:txBody>
          <a:bodyPr/>
          <a:lstStyle/>
          <a:p>
            <a:r>
              <a:rPr kumimoji="1" lang="en-US" altLang="ja-JP"/>
              <a:t>2021/2/10</a:t>
            </a:r>
            <a:endParaRPr kumimoji="1" lang="ja-JP" altLang="en-US"/>
          </a:p>
        </p:txBody>
      </p:sp>
      <p:sp>
        <p:nvSpPr>
          <p:cNvPr id="18" name="スライド番号プレースホルダー 17">
            <a:extLst>
              <a:ext uri="{FF2B5EF4-FFF2-40B4-BE49-F238E27FC236}">
                <a16:creationId xmlns:a16="http://schemas.microsoft.com/office/drawing/2014/main" id="{F9726BCF-E6E5-074C-8F2F-6D875201609D}"/>
              </a:ext>
            </a:extLst>
          </p:cNvPr>
          <p:cNvSpPr>
            <a:spLocks noGrp="1"/>
          </p:cNvSpPr>
          <p:nvPr>
            <p:ph type="sldNum" sz="quarter" idx="12"/>
          </p:nvPr>
        </p:nvSpPr>
        <p:spPr/>
        <p:txBody>
          <a:bodyPr/>
          <a:lstStyle/>
          <a:p>
            <a:fld id="{6C5D0697-FC9F-5848-968B-59552FFFC2E5}"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4E65D8A0-8B25-6544-B3E6-6E7BD15BCD87}"/>
              </a:ext>
            </a:extLst>
          </p:cNvPr>
          <p:cNvPicPr>
            <a:picLocks noChangeAspect="1"/>
          </p:cNvPicPr>
          <p:nvPr/>
        </p:nvPicPr>
        <p:blipFill>
          <a:blip r:embed="rId3"/>
          <a:stretch>
            <a:fillRect/>
          </a:stretch>
        </p:blipFill>
        <p:spPr>
          <a:xfrm>
            <a:off x="1722370" y="2477072"/>
            <a:ext cx="3260182" cy="3260182"/>
          </a:xfrm>
          <a:prstGeom prst="rect">
            <a:avLst/>
          </a:prstGeom>
        </p:spPr>
      </p:pic>
      <p:pic>
        <p:nvPicPr>
          <p:cNvPr id="5" name="図 4">
            <a:extLst>
              <a:ext uri="{FF2B5EF4-FFF2-40B4-BE49-F238E27FC236}">
                <a16:creationId xmlns:a16="http://schemas.microsoft.com/office/drawing/2014/main" id="{F9EEA54C-38AA-E44D-8456-E57BD0B4881B}"/>
              </a:ext>
            </a:extLst>
          </p:cNvPr>
          <p:cNvPicPr>
            <a:picLocks noChangeAspect="1"/>
          </p:cNvPicPr>
          <p:nvPr/>
        </p:nvPicPr>
        <p:blipFill>
          <a:blip r:embed="rId4"/>
          <a:stretch>
            <a:fillRect/>
          </a:stretch>
        </p:blipFill>
        <p:spPr>
          <a:xfrm>
            <a:off x="3411981" y="2966515"/>
            <a:ext cx="1161375" cy="369528"/>
          </a:xfrm>
          <a:prstGeom prst="rect">
            <a:avLst/>
          </a:prstGeom>
        </p:spPr>
      </p:pic>
      <p:pic>
        <p:nvPicPr>
          <p:cNvPr id="9" name="図 8">
            <a:extLst>
              <a:ext uri="{FF2B5EF4-FFF2-40B4-BE49-F238E27FC236}">
                <a16:creationId xmlns:a16="http://schemas.microsoft.com/office/drawing/2014/main" id="{B878CEB9-27A5-8F4D-AEF7-BF3F5078C05A}"/>
              </a:ext>
            </a:extLst>
          </p:cNvPr>
          <p:cNvPicPr>
            <a:picLocks noChangeAspect="1"/>
          </p:cNvPicPr>
          <p:nvPr/>
        </p:nvPicPr>
        <p:blipFill>
          <a:blip r:embed="rId5"/>
          <a:stretch>
            <a:fillRect/>
          </a:stretch>
        </p:blipFill>
        <p:spPr>
          <a:xfrm>
            <a:off x="2003449" y="2430158"/>
            <a:ext cx="1263839" cy="300914"/>
          </a:xfrm>
          <a:prstGeom prst="rect">
            <a:avLst/>
          </a:prstGeom>
        </p:spPr>
      </p:pic>
    </p:spTree>
    <p:extLst>
      <p:ext uri="{BB962C8B-B14F-4D97-AF65-F5344CB8AC3E}">
        <p14:creationId xmlns:p14="http://schemas.microsoft.com/office/powerpoint/2010/main" val="141601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ED9112-D86D-A142-8AA8-61BE176C3FCB}"/>
              </a:ext>
            </a:extLst>
          </p:cNvPr>
          <p:cNvSpPr>
            <a:spLocks noGrp="1"/>
          </p:cNvSpPr>
          <p:nvPr>
            <p:ph type="title"/>
          </p:nvPr>
        </p:nvSpPr>
        <p:spPr/>
        <p:txBody>
          <a:bodyPr/>
          <a:lstStyle/>
          <a:p>
            <a:r>
              <a:rPr kumimoji="1" lang="ja-JP" altLang="en-US"/>
              <a:t>圏論的統一科学の解釈</a:t>
            </a:r>
          </a:p>
        </p:txBody>
      </p:sp>
      <p:sp>
        <p:nvSpPr>
          <p:cNvPr id="3" name="コンテンツ プレースホルダー 2">
            <a:extLst>
              <a:ext uri="{FF2B5EF4-FFF2-40B4-BE49-F238E27FC236}">
                <a16:creationId xmlns:a16="http://schemas.microsoft.com/office/drawing/2014/main" id="{F6F0B4E5-BCC8-9447-AA8A-3DD87807DA40}"/>
              </a:ext>
            </a:extLst>
          </p:cNvPr>
          <p:cNvSpPr>
            <a:spLocks noGrp="1"/>
          </p:cNvSpPr>
          <p:nvPr>
            <p:ph idx="1"/>
          </p:nvPr>
        </p:nvSpPr>
        <p:spPr/>
        <p:txBody>
          <a:bodyPr>
            <a:normAutofit fontScale="92500" lnSpcReduction="10000"/>
          </a:bodyPr>
          <a:lstStyle/>
          <a:p>
            <a:r>
              <a:rPr kumimoji="1" lang="ja-JP" altLang="en-US"/>
              <a:t>数学における相対的基礎論を科学理論へも拡張</a:t>
            </a:r>
            <a:endParaRPr kumimoji="1" lang="en-US" altLang="ja-JP" dirty="0"/>
          </a:p>
          <a:p>
            <a:pPr marL="0" indent="0">
              <a:buNone/>
            </a:pPr>
            <a:r>
              <a:rPr lang="en-US" altLang="ja-JP" dirty="0"/>
              <a:t>  </a:t>
            </a:r>
            <a:r>
              <a:rPr lang="ja-JP" altLang="en-US"/>
              <a:t>→圏論的統一科学</a:t>
            </a:r>
            <a:endParaRPr lang="en-US" altLang="ja-JP" dirty="0"/>
          </a:p>
          <a:p>
            <a:pPr marL="0" indent="0">
              <a:buNone/>
            </a:pPr>
            <a:endParaRPr kumimoji="1"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ja-JP" altLang="en-US"/>
              <a:t>圏論的統一科学とは・・・</a:t>
            </a:r>
            <a:endParaRPr lang="en-US" altLang="ja-JP" dirty="0"/>
          </a:p>
          <a:p>
            <a:pPr marL="0" indent="0">
              <a:buNone/>
            </a:pPr>
            <a:r>
              <a:rPr lang="ja-JP" altLang="en-US"/>
              <a:t>「圏論化」された科学理論に対しては</a:t>
            </a:r>
            <a:r>
              <a:rPr lang="en-US" altLang="ja-JP" dirty="0"/>
              <a:t>“</a:t>
            </a:r>
            <a:r>
              <a:rPr lang="ja-JP" altLang="en-US"/>
              <a:t>統一</a:t>
            </a:r>
            <a:r>
              <a:rPr lang="en-US" altLang="ja-JP" dirty="0"/>
              <a:t>”</a:t>
            </a:r>
            <a:r>
              <a:rPr lang="ja-JP" altLang="en-US"/>
              <a:t>的だが，科学理論それ自体に対しては</a:t>
            </a:r>
            <a:r>
              <a:rPr lang="en-US" altLang="ja-JP" dirty="0"/>
              <a:t>“</a:t>
            </a:r>
            <a:r>
              <a:rPr lang="ja-JP" altLang="en-US"/>
              <a:t>不統一</a:t>
            </a:r>
            <a:r>
              <a:rPr lang="en-US" altLang="ja-JP" dirty="0"/>
              <a:t>”</a:t>
            </a:r>
            <a:r>
              <a:rPr lang="ja-JP" altLang="en-US"/>
              <a:t>であるとする多元的な統一科学</a:t>
            </a:r>
            <a:endParaRPr lang="en-US" altLang="ja-JP" dirty="0"/>
          </a:p>
          <a:p>
            <a:pPr marL="0" indent="0">
              <a:buNone/>
            </a:pPr>
            <a:endParaRPr lang="en-US" altLang="ja-JP" dirty="0"/>
          </a:p>
        </p:txBody>
      </p:sp>
      <p:pic>
        <p:nvPicPr>
          <p:cNvPr id="4" name="コンテンツ プレースホルダー 4">
            <a:extLst>
              <a:ext uri="{FF2B5EF4-FFF2-40B4-BE49-F238E27FC236}">
                <a16:creationId xmlns:a16="http://schemas.microsoft.com/office/drawing/2014/main" id="{EF8DB48E-52AE-244B-AC3E-CF26D577054B}"/>
              </a:ext>
            </a:extLst>
          </p:cNvPr>
          <p:cNvPicPr>
            <a:picLocks noChangeAspect="1"/>
          </p:cNvPicPr>
          <p:nvPr/>
        </p:nvPicPr>
        <p:blipFill>
          <a:blip r:embed="rId2"/>
          <a:stretch>
            <a:fillRect/>
          </a:stretch>
        </p:blipFill>
        <p:spPr>
          <a:xfrm>
            <a:off x="2782976" y="2941673"/>
            <a:ext cx="5965647" cy="1738242"/>
          </a:xfrm>
          <a:prstGeom prst="rect">
            <a:avLst/>
          </a:prstGeom>
        </p:spPr>
      </p:pic>
      <p:sp>
        <p:nvSpPr>
          <p:cNvPr id="5" name="日付プレースホルダー 4">
            <a:extLst>
              <a:ext uri="{FF2B5EF4-FFF2-40B4-BE49-F238E27FC236}">
                <a16:creationId xmlns:a16="http://schemas.microsoft.com/office/drawing/2014/main" id="{5AC32057-53A3-0C45-ABED-AE4CAD0E6AFF}"/>
              </a:ext>
            </a:extLst>
          </p:cNvPr>
          <p:cNvSpPr>
            <a:spLocks noGrp="1"/>
          </p:cNvSpPr>
          <p:nvPr>
            <p:ph type="dt" sz="half" idx="10"/>
          </p:nvPr>
        </p:nvSpPr>
        <p:spPr/>
        <p:txBody>
          <a:bodyPr/>
          <a:lstStyle/>
          <a:p>
            <a:r>
              <a:rPr kumimoji="1" lang="en-US" altLang="ja-JP"/>
              <a:t>2021/2/10</a:t>
            </a:r>
            <a:endParaRPr kumimoji="1" lang="ja-JP" altLang="en-US"/>
          </a:p>
        </p:txBody>
      </p:sp>
      <p:sp>
        <p:nvSpPr>
          <p:cNvPr id="7" name="スライド番号プレースホルダー 6">
            <a:extLst>
              <a:ext uri="{FF2B5EF4-FFF2-40B4-BE49-F238E27FC236}">
                <a16:creationId xmlns:a16="http://schemas.microsoft.com/office/drawing/2014/main" id="{3F5230DE-8D92-5640-A139-9EB723D69E74}"/>
              </a:ext>
            </a:extLst>
          </p:cNvPr>
          <p:cNvSpPr>
            <a:spLocks noGrp="1"/>
          </p:cNvSpPr>
          <p:nvPr>
            <p:ph type="sldNum" sz="quarter" idx="12"/>
          </p:nvPr>
        </p:nvSpPr>
        <p:spPr/>
        <p:txBody>
          <a:bodyPr/>
          <a:lstStyle/>
          <a:p>
            <a:fld id="{6C5D0697-FC9F-5848-968B-59552FFFC2E5}" type="slidenum">
              <a:rPr kumimoji="1" lang="ja-JP" altLang="en-US" smtClean="0"/>
              <a:t>15</a:t>
            </a:fld>
            <a:endParaRPr kumimoji="1" lang="ja-JP" altLang="en-US"/>
          </a:p>
        </p:txBody>
      </p:sp>
    </p:spTree>
    <p:extLst>
      <p:ext uri="{BB962C8B-B14F-4D97-AF65-F5344CB8AC3E}">
        <p14:creationId xmlns:p14="http://schemas.microsoft.com/office/powerpoint/2010/main" val="72846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CF3BB2-22A5-494F-91E9-860C3CF693D3}"/>
              </a:ext>
            </a:extLst>
          </p:cNvPr>
          <p:cNvSpPr>
            <a:spLocks noGrp="1"/>
          </p:cNvSpPr>
          <p:nvPr>
            <p:ph type="title"/>
          </p:nvPr>
        </p:nvSpPr>
        <p:spPr/>
        <p:txBody>
          <a:bodyPr/>
          <a:lstStyle/>
          <a:p>
            <a:r>
              <a:rPr kumimoji="1" lang="ja-JP" altLang="en-US"/>
              <a:t>圏論的統一科学の限界</a:t>
            </a:r>
          </a:p>
        </p:txBody>
      </p:sp>
      <p:sp>
        <p:nvSpPr>
          <p:cNvPr id="6" name="テキスト ボックス 5">
            <a:extLst>
              <a:ext uri="{FF2B5EF4-FFF2-40B4-BE49-F238E27FC236}">
                <a16:creationId xmlns:a16="http://schemas.microsoft.com/office/drawing/2014/main" id="{43B1E5EC-07C3-9247-A319-34A29173E8DE}"/>
              </a:ext>
            </a:extLst>
          </p:cNvPr>
          <p:cNvSpPr txBox="1"/>
          <p:nvPr/>
        </p:nvSpPr>
        <p:spPr>
          <a:xfrm>
            <a:off x="715781" y="2033588"/>
            <a:ext cx="11476219" cy="3170099"/>
          </a:xfrm>
          <a:prstGeom prst="rect">
            <a:avLst/>
          </a:prstGeom>
          <a:noFill/>
        </p:spPr>
        <p:txBody>
          <a:bodyPr wrap="none" rtlCol="0">
            <a:spAutoFit/>
          </a:bodyPr>
          <a:lstStyle/>
          <a:p>
            <a:pPr marL="285750" indent="-285750">
              <a:buFont typeface="Arial" panose="020B0604020202020204" pitchFamily="34" charset="0"/>
              <a:buChar char="•"/>
            </a:pPr>
            <a:r>
              <a:rPr lang="ja-JP" altLang="en-US" sz="2600"/>
              <a:t>「科学の断片化・細分化を乗り越え，失われた統一的世界像を恢復する」</a:t>
            </a:r>
            <a:endParaRPr lang="en-US" altLang="ja-JP" sz="2600" dirty="0"/>
          </a:p>
          <a:p>
            <a:r>
              <a:rPr lang="en-US" altLang="ja-JP" sz="2600" dirty="0"/>
              <a:t>     (Maruyama 2015, p.1) </a:t>
            </a:r>
          </a:p>
          <a:p>
            <a:endParaRPr lang="en-US" altLang="ja-JP" sz="2600" dirty="0"/>
          </a:p>
          <a:p>
            <a:pPr marL="285750" indent="-285750">
              <a:buFont typeface="Arial" panose="020B0604020202020204" pitchFamily="34" charset="0"/>
              <a:buChar char="•"/>
            </a:pPr>
            <a:r>
              <a:rPr lang="ja-JP" altLang="en-US" sz="2600"/>
              <a:t>「理論それ自体は不統一」</a:t>
            </a:r>
            <a:r>
              <a:rPr lang="en-US" altLang="ja-JP" sz="2600" dirty="0"/>
              <a:t>or </a:t>
            </a:r>
            <a:r>
              <a:rPr lang="ja-JP" altLang="en-US" sz="2600"/>
              <a:t>「理論それ自体も統一」？</a:t>
            </a:r>
            <a:endParaRPr lang="en-US" altLang="ja-JP" sz="2600" dirty="0"/>
          </a:p>
          <a:p>
            <a:endParaRPr lang="en-US" altLang="ja-JP" sz="2600" dirty="0"/>
          </a:p>
          <a:p>
            <a:pPr marL="285750" indent="-285750">
              <a:buFont typeface="Arial" panose="020B0604020202020204" pitchFamily="34" charset="0"/>
              <a:buChar char="•"/>
            </a:pPr>
            <a:r>
              <a:rPr lang="ja-JP" altLang="en-US" sz="2600"/>
              <a:t>「圏構造による諸学問の統一」と「統一的世界像の構築」の間にギャップ</a:t>
            </a:r>
            <a:endParaRPr lang="en-US" altLang="ja-JP" sz="2600" dirty="0"/>
          </a:p>
          <a:p>
            <a:r>
              <a:rPr lang="ja-JP" altLang="en-US" sz="2600"/>
              <a:t>　→圏論的統一科学の限界</a:t>
            </a:r>
            <a:endParaRPr lang="en-US" altLang="ja-JP" sz="2600" dirty="0"/>
          </a:p>
          <a:p>
            <a:endParaRPr kumimoji="1" lang="ja-JP" altLang="en-US"/>
          </a:p>
        </p:txBody>
      </p:sp>
      <p:sp>
        <p:nvSpPr>
          <p:cNvPr id="4" name="日付プレースホルダー 3">
            <a:extLst>
              <a:ext uri="{FF2B5EF4-FFF2-40B4-BE49-F238E27FC236}">
                <a16:creationId xmlns:a16="http://schemas.microsoft.com/office/drawing/2014/main" id="{1C14BA01-727D-234C-A334-E8B0F7924EE3}"/>
              </a:ext>
            </a:extLst>
          </p:cNvPr>
          <p:cNvSpPr>
            <a:spLocks noGrp="1"/>
          </p:cNvSpPr>
          <p:nvPr>
            <p:ph type="dt" sz="half" idx="10"/>
          </p:nvPr>
        </p:nvSpPr>
        <p:spPr/>
        <p:txBody>
          <a:bodyPr/>
          <a:lstStyle/>
          <a:p>
            <a:r>
              <a:rPr kumimoji="1" lang="en-US" altLang="ja-JP"/>
              <a:t>2021/2/10</a:t>
            </a:r>
            <a:endParaRPr kumimoji="1" lang="ja-JP" altLang="en-US"/>
          </a:p>
        </p:txBody>
      </p:sp>
      <p:sp>
        <p:nvSpPr>
          <p:cNvPr id="9" name="スライド番号プレースホルダー 8">
            <a:extLst>
              <a:ext uri="{FF2B5EF4-FFF2-40B4-BE49-F238E27FC236}">
                <a16:creationId xmlns:a16="http://schemas.microsoft.com/office/drawing/2014/main" id="{5DCF0DF7-71F0-EB44-8A0F-7FBC7EF06B08}"/>
              </a:ext>
            </a:extLst>
          </p:cNvPr>
          <p:cNvSpPr>
            <a:spLocks noGrp="1"/>
          </p:cNvSpPr>
          <p:nvPr>
            <p:ph type="sldNum" sz="quarter" idx="12"/>
          </p:nvPr>
        </p:nvSpPr>
        <p:spPr/>
        <p:txBody>
          <a:bodyPr/>
          <a:lstStyle/>
          <a:p>
            <a:fld id="{6C5D0697-FC9F-5848-968B-59552FFFC2E5}" type="slidenum">
              <a:rPr kumimoji="1" lang="ja-JP" altLang="en-US" smtClean="0"/>
              <a:t>16</a:t>
            </a:fld>
            <a:endParaRPr kumimoji="1" lang="ja-JP" altLang="en-US"/>
          </a:p>
        </p:txBody>
      </p:sp>
    </p:spTree>
    <p:extLst>
      <p:ext uri="{BB962C8B-B14F-4D97-AF65-F5344CB8AC3E}">
        <p14:creationId xmlns:p14="http://schemas.microsoft.com/office/powerpoint/2010/main" val="1021476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FC5FFE-1271-514A-ACDF-DA67DAFE0679}"/>
              </a:ext>
            </a:extLst>
          </p:cNvPr>
          <p:cNvSpPr>
            <a:spLocks noGrp="1"/>
          </p:cNvSpPr>
          <p:nvPr>
            <p:ph type="title"/>
          </p:nvPr>
        </p:nvSpPr>
        <p:spPr/>
        <p:txBody>
          <a:bodyPr/>
          <a:lstStyle/>
          <a:p>
            <a:r>
              <a:rPr kumimoji="1" lang="ja-JP" altLang="en-US"/>
              <a:t>総括</a:t>
            </a:r>
          </a:p>
        </p:txBody>
      </p:sp>
      <p:sp>
        <p:nvSpPr>
          <p:cNvPr id="3" name="コンテンツ プレースホルダー 2">
            <a:extLst>
              <a:ext uri="{FF2B5EF4-FFF2-40B4-BE49-F238E27FC236}">
                <a16:creationId xmlns:a16="http://schemas.microsoft.com/office/drawing/2014/main" id="{A194F034-45BD-CD47-AC67-45BA31A6FCD0}"/>
              </a:ext>
            </a:extLst>
          </p:cNvPr>
          <p:cNvSpPr>
            <a:spLocks noGrp="1"/>
          </p:cNvSpPr>
          <p:nvPr>
            <p:ph idx="1"/>
          </p:nvPr>
        </p:nvSpPr>
        <p:spPr/>
        <p:txBody>
          <a:bodyPr>
            <a:normAutofit/>
          </a:bodyPr>
          <a:lstStyle/>
          <a:p>
            <a:r>
              <a:rPr kumimoji="1" lang="ja-JP" altLang="en-US"/>
              <a:t>ハイパードクトリン</a:t>
            </a:r>
            <a:r>
              <a:rPr lang="ja-JP" altLang="en-US"/>
              <a:t>による</a:t>
            </a:r>
            <a:r>
              <a:rPr kumimoji="1" lang="ja-JP" altLang="en-US"/>
              <a:t>述語論理の定理の証明（健全性定理・完全性定理，ゲーデル変換，</a:t>
            </a:r>
            <a:r>
              <a:rPr kumimoji="1" lang="en-US" altLang="ja-JP" dirty="0"/>
              <a:t>HD</a:t>
            </a:r>
            <a:r>
              <a:rPr kumimoji="1" lang="ja-JP" altLang="en-US"/>
              <a:t>的述語計算など）</a:t>
            </a:r>
            <a:endParaRPr lang="en-US" altLang="ja-JP" dirty="0"/>
          </a:p>
          <a:p>
            <a:r>
              <a:rPr kumimoji="1" lang="ja-JP" altLang="en-US"/>
              <a:t>圏論的普遍論理の解説</a:t>
            </a:r>
            <a:endParaRPr kumimoji="1" lang="en-US" altLang="ja-JP" dirty="0"/>
          </a:p>
          <a:p>
            <a:endParaRPr kumimoji="1" lang="en-US" altLang="ja-JP" dirty="0"/>
          </a:p>
          <a:p>
            <a:r>
              <a:rPr lang="en-US" altLang="ja-JP" dirty="0"/>
              <a:t>The Dynamics of Duality</a:t>
            </a:r>
            <a:r>
              <a:rPr lang="ja-JP" altLang="en-US"/>
              <a:t>の内容解説</a:t>
            </a:r>
            <a:endParaRPr lang="en-US" altLang="ja-JP" dirty="0"/>
          </a:p>
          <a:p>
            <a:r>
              <a:rPr lang="ja-JP" altLang="en-US"/>
              <a:t>いくつかの点の批判的に検討（双対性概念を明瞭化，フェファーマンなどの圏論批判への応答，圏論的統一科学の構造を明らかにし、その限界の指摘）</a:t>
            </a:r>
            <a:endParaRPr lang="en-US" altLang="ja-JP" dirty="0"/>
          </a:p>
          <a:p>
            <a:endParaRPr lang="en-US" altLang="ja-JP" dirty="0"/>
          </a:p>
          <a:p>
            <a:endParaRPr kumimoji="1" lang="en-US" altLang="ja-JP" dirty="0"/>
          </a:p>
          <a:p>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B18F9E23-4485-144C-9F9A-11A30C83B0A4}"/>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42E2D63A-2197-3F4F-8199-1ED418457F7E}"/>
              </a:ext>
            </a:extLst>
          </p:cNvPr>
          <p:cNvSpPr>
            <a:spLocks noGrp="1"/>
          </p:cNvSpPr>
          <p:nvPr>
            <p:ph type="sldNum" sz="quarter" idx="12"/>
          </p:nvPr>
        </p:nvSpPr>
        <p:spPr/>
        <p:txBody>
          <a:bodyPr/>
          <a:lstStyle/>
          <a:p>
            <a:fld id="{6C5D0697-FC9F-5848-968B-59552FFFC2E5}" type="slidenum">
              <a:rPr kumimoji="1" lang="ja-JP" altLang="en-US" smtClean="0"/>
              <a:t>17</a:t>
            </a:fld>
            <a:endParaRPr kumimoji="1" lang="ja-JP" altLang="en-US"/>
          </a:p>
        </p:txBody>
      </p:sp>
    </p:spTree>
    <p:extLst>
      <p:ext uri="{BB962C8B-B14F-4D97-AF65-F5344CB8AC3E}">
        <p14:creationId xmlns:p14="http://schemas.microsoft.com/office/powerpoint/2010/main" val="1237822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193170-47FC-8644-B29D-7172B1AA2B16}"/>
              </a:ext>
            </a:extLst>
          </p:cNvPr>
          <p:cNvSpPr>
            <a:spLocks noGrp="1"/>
          </p:cNvSpPr>
          <p:nvPr>
            <p:ph type="title"/>
          </p:nvPr>
        </p:nvSpPr>
        <p:spPr/>
        <p:txBody>
          <a:bodyPr/>
          <a:lstStyle/>
          <a:p>
            <a:r>
              <a:rPr kumimoji="1" lang="ja-JP" altLang="en-US"/>
              <a:t>展望</a:t>
            </a:r>
          </a:p>
        </p:txBody>
      </p:sp>
      <p:sp>
        <p:nvSpPr>
          <p:cNvPr id="3" name="コンテンツ プレースホルダー 2">
            <a:extLst>
              <a:ext uri="{FF2B5EF4-FFF2-40B4-BE49-F238E27FC236}">
                <a16:creationId xmlns:a16="http://schemas.microsoft.com/office/drawing/2014/main" id="{15AD4D07-A242-1847-9926-047A662B215F}"/>
              </a:ext>
            </a:extLst>
          </p:cNvPr>
          <p:cNvSpPr>
            <a:spLocks noGrp="1"/>
          </p:cNvSpPr>
          <p:nvPr>
            <p:ph idx="1"/>
          </p:nvPr>
        </p:nvSpPr>
        <p:spPr/>
        <p:txBody>
          <a:bodyPr>
            <a:normAutofit/>
          </a:bodyPr>
          <a:lstStyle/>
          <a:p>
            <a:r>
              <a:rPr kumimoji="1" lang="ja-JP" altLang="en-US"/>
              <a:t>高階ハイパードクトリン（トライポス）についての考察</a:t>
            </a:r>
            <a:endParaRPr kumimoji="1" lang="en-US" altLang="ja-JP" dirty="0"/>
          </a:p>
          <a:p>
            <a:endParaRPr lang="en-US" altLang="ja-JP" dirty="0"/>
          </a:p>
          <a:p>
            <a:r>
              <a:rPr lang="ja-JP" altLang="en-US"/>
              <a:t>圏論の諸学問への応用により明らかになった諸学問間の圏構造の類似性の考察</a:t>
            </a:r>
            <a:endParaRPr lang="en-US" altLang="ja-JP" dirty="0"/>
          </a:p>
          <a:p>
            <a:endParaRPr kumimoji="1" lang="en-US" altLang="ja-JP" dirty="0"/>
          </a:p>
          <a:p>
            <a:r>
              <a:rPr lang="ja-JP" altLang="en-US"/>
              <a:t>理論の自律性と比較可能性についての考察</a:t>
            </a:r>
            <a:r>
              <a:rPr lang="en-US" altLang="ja-JP" dirty="0"/>
              <a:t>   </a:t>
            </a:r>
          </a:p>
          <a:p>
            <a:pPr marL="0" indent="0">
              <a:buNone/>
            </a:pPr>
            <a:r>
              <a:rPr lang="ja-JP" altLang="en-US"/>
              <a:t>　　　　　　　　　　　　　　　　　　　　　　　　　　など</a:t>
            </a:r>
            <a:endParaRPr lang="en-US" altLang="ja-JP" dirty="0"/>
          </a:p>
        </p:txBody>
      </p:sp>
      <p:sp>
        <p:nvSpPr>
          <p:cNvPr id="4" name="日付プレースホルダー 3">
            <a:extLst>
              <a:ext uri="{FF2B5EF4-FFF2-40B4-BE49-F238E27FC236}">
                <a16:creationId xmlns:a16="http://schemas.microsoft.com/office/drawing/2014/main" id="{4C003F6B-8F9B-0048-BA24-B7F9357F2C21}"/>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D1F42564-CB8C-FF41-A7E8-76281E97C024}"/>
              </a:ext>
            </a:extLst>
          </p:cNvPr>
          <p:cNvSpPr>
            <a:spLocks noGrp="1"/>
          </p:cNvSpPr>
          <p:nvPr>
            <p:ph type="sldNum" sz="quarter" idx="12"/>
          </p:nvPr>
        </p:nvSpPr>
        <p:spPr/>
        <p:txBody>
          <a:bodyPr/>
          <a:lstStyle/>
          <a:p>
            <a:fld id="{6C5D0697-FC9F-5848-968B-59552FFFC2E5}" type="slidenum">
              <a:rPr kumimoji="1" lang="ja-JP" altLang="en-US" smtClean="0"/>
              <a:t>18</a:t>
            </a:fld>
            <a:endParaRPr kumimoji="1" lang="ja-JP" altLang="en-US"/>
          </a:p>
        </p:txBody>
      </p:sp>
    </p:spTree>
    <p:extLst>
      <p:ext uri="{BB962C8B-B14F-4D97-AF65-F5344CB8AC3E}">
        <p14:creationId xmlns:p14="http://schemas.microsoft.com/office/powerpoint/2010/main" val="1173842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70670D-9B8F-4743-AE1A-34481F11E064}"/>
              </a:ext>
            </a:extLst>
          </p:cNvPr>
          <p:cNvSpPr>
            <a:spLocks noGrp="1"/>
          </p:cNvSpPr>
          <p:nvPr>
            <p:ph type="title"/>
          </p:nvPr>
        </p:nvSpPr>
        <p:spPr/>
        <p:txBody>
          <a:bodyPr/>
          <a:lstStyle/>
          <a:p>
            <a:r>
              <a:rPr lang="ja-JP" altLang="en-US"/>
              <a:t>発表内容</a:t>
            </a:r>
            <a:endParaRPr kumimoji="1" lang="ja-JP" altLang="en-US"/>
          </a:p>
        </p:txBody>
      </p:sp>
      <p:sp>
        <p:nvSpPr>
          <p:cNvPr id="4" name="コンテンツ プレースホルダー 3">
            <a:extLst>
              <a:ext uri="{FF2B5EF4-FFF2-40B4-BE49-F238E27FC236}">
                <a16:creationId xmlns:a16="http://schemas.microsoft.com/office/drawing/2014/main" id="{B692AF1A-4434-8549-9EAF-C80E7B887D57}"/>
              </a:ext>
            </a:extLst>
          </p:cNvPr>
          <p:cNvSpPr txBox="1">
            <a:spLocks noGrp="1"/>
          </p:cNvSpPr>
          <p:nvPr>
            <p:ph idx="1"/>
          </p:nvPr>
        </p:nvSpPr>
        <p:spPr>
          <a:xfrm>
            <a:off x="838200" y="1690688"/>
            <a:ext cx="10515600" cy="3397533"/>
          </a:xfrm>
          <a:prstGeom prst="rect">
            <a:avLst/>
          </a:prstGeom>
          <a:noFill/>
        </p:spPr>
        <p:txBody>
          <a:bodyPr wrap="square" rtlCol="0">
            <a:spAutoFit/>
          </a:bodyPr>
          <a:lstStyle/>
          <a:p>
            <a:pPr marL="342900" indent="-342900">
              <a:buFont typeface="+mj-lt"/>
              <a:buAutoNum type="arabicPeriod"/>
            </a:pPr>
            <a:r>
              <a:rPr lang="ja-JP" altLang="en-US" sz="3200"/>
              <a:t>研究の背景（圏論とは何か？ ）</a:t>
            </a:r>
            <a:endParaRPr kumimoji="1" lang="en-US" altLang="ja-JP" sz="3200" dirty="0"/>
          </a:p>
          <a:p>
            <a:pPr marL="342900" indent="-342900">
              <a:buFont typeface="+mj-lt"/>
              <a:buAutoNum type="arabicPeriod"/>
            </a:pPr>
            <a:r>
              <a:rPr lang="ja-JP" altLang="en-US" sz="3200"/>
              <a:t>先行研究の紹介</a:t>
            </a:r>
            <a:endParaRPr lang="en-US" altLang="ja-JP" sz="3200" dirty="0"/>
          </a:p>
          <a:p>
            <a:pPr marL="342900" indent="-342900">
              <a:buFont typeface="+mj-lt"/>
              <a:buAutoNum type="arabicPeriod"/>
            </a:pPr>
            <a:r>
              <a:rPr lang="ja-JP" altLang="en-US" sz="3200"/>
              <a:t>研究の紹介</a:t>
            </a:r>
            <a:endParaRPr kumimoji="1" lang="en-US" altLang="ja-JP" sz="3200" dirty="0"/>
          </a:p>
          <a:p>
            <a:pPr marL="342900" indent="-342900">
              <a:buFont typeface="+mj-lt"/>
              <a:buAutoNum type="arabicPeriod"/>
            </a:pPr>
            <a:r>
              <a:rPr kumimoji="1" lang="ja-JP" altLang="en-US" sz="3200"/>
              <a:t>ハイパードクトリンを用いて示したこと</a:t>
            </a:r>
            <a:endParaRPr kumimoji="1" lang="en-US" altLang="ja-JP" sz="3200" dirty="0"/>
          </a:p>
          <a:p>
            <a:pPr marL="342900" indent="-342900">
              <a:buFont typeface="+mj-lt"/>
              <a:buAutoNum type="arabicPeriod"/>
            </a:pPr>
            <a:r>
              <a:rPr kumimoji="1" lang="ja-JP" altLang="en-US" sz="3200"/>
              <a:t>圏論的統一科学の解釈</a:t>
            </a:r>
            <a:endParaRPr kumimoji="1" lang="en-US" altLang="ja-JP" sz="3200" dirty="0"/>
          </a:p>
          <a:p>
            <a:pPr marL="342900" indent="-342900">
              <a:buFont typeface="+mj-lt"/>
              <a:buAutoNum type="arabicPeriod"/>
            </a:pPr>
            <a:r>
              <a:rPr lang="ja-JP" altLang="en-US" sz="3200"/>
              <a:t>総括と展望</a:t>
            </a:r>
            <a:endParaRPr kumimoji="1" lang="en-US" altLang="ja-JP" sz="3200" dirty="0"/>
          </a:p>
        </p:txBody>
      </p:sp>
      <p:sp>
        <p:nvSpPr>
          <p:cNvPr id="3" name="日付プレースホルダー 2">
            <a:extLst>
              <a:ext uri="{FF2B5EF4-FFF2-40B4-BE49-F238E27FC236}">
                <a16:creationId xmlns:a16="http://schemas.microsoft.com/office/drawing/2014/main" id="{F1A59C6C-9477-524B-B81B-C86E4E89DF6A}"/>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1314FAD5-B6CF-B145-A72B-A4670E8796EA}"/>
              </a:ext>
            </a:extLst>
          </p:cNvPr>
          <p:cNvSpPr>
            <a:spLocks noGrp="1"/>
          </p:cNvSpPr>
          <p:nvPr>
            <p:ph type="sldNum" sz="quarter" idx="12"/>
          </p:nvPr>
        </p:nvSpPr>
        <p:spPr/>
        <p:txBody>
          <a:bodyPr/>
          <a:lstStyle/>
          <a:p>
            <a:fld id="{6C5D0697-FC9F-5848-968B-59552FFFC2E5}" type="slidenum">
              <a:rPr kumimoji="1" lang="ja-JP" altLang="en-US" smtClean="0"/>
              <a:t>1</a:t>
            </a:fld>
            <a:endParaRPr kumimoji="1" lang="ja-JP" altLang="en-US"/>
          </a:p>
        </p:txBody>
      </p:sp>
    </p:spTree>
    <p:extLst>
      <p:ext uri="{BB962C8B-B14F-4D97-AF65-F5344CB8AC3E}">
        <p14:creationId xmlns:p14="http://schemas.microsoft.com/office/powerpoint/2010/main" val="668977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F7DDBD-8060-F44A-8C08-562115329AE7}"/>
              </a:ext>
            </a:extLst>
          </p:cNvPr>
          <p:cNvSpPr>
            <a:spLocks noGrp="1"/>
          </p:cNvSpPr>
          <p:nvPr>
            <p:ph type="title"/>
          </p:nvPr>
        </p:nvSpPr>
        <p:spPr/>
        <p:txBody>
          <a:bodyPr/>
          <a:lstStyle/>
          <a:p>
            <a:r>
              <a:rPr kumimoji="1" lang="ja-JP" altLang="en-US"/>
              <a:t>参考文献</a:t>
            </a:r>
          </a:p>
        </p:txBody>
      </p:sp>
      <p:sp>
        <p:nvSpPr>
          <p:cNvPr id="3" name="コンテンツ プレースホルダー 2">
            <a:extLst>
              <a:ext uri="{FF2B5EF4-FFF2-40B4-BE49-F238E27FC236}">
                <a16:creationId xmlns:a16="http://schemas.microsoft.com/office/drawing/2014/main" id="{17DC51C5-7654-2D4C-8138-4E194E26C162}"/>
              </a:ext>
            </a:extLst>
          </p:cNvPr>
          <p:cNvSpPr>
            <a:spLocks noGrp="1"/>
          </p:cNvSpPr>
          <p:nvPr>
            <p:ph idx="1"/>
          </p:nvPr>
        </p:nvSpPr>
        <p:spPr/>
        <p:txBody>
          <a:bodyPr>
            <a:normAutofit lnSpcReduction="10000"/>
          </a:bodyPr>
          <a:lstStyle/>
          <a:p>
            <a:r>
              <a:rPr lang="en-US" altLang="ja-JP" dirty="0"/>
              <a:t>F William </a:t>
            </a:r>
            <a:r>
              <a:rPr lang="en-US" altLang="ja-JP" dirty="0" err="1"/>
              <a:t>Lawvere</a:t>
            </a:r>
            <a:r>
              <a:rPr lang="en-US" altLang="ja-JP" dirty="0"/>
              <a:t>. </a:t>
            </a:r>
            <a:r>
              <a:rPr lang="en-US" altLang="ja-JP" dirty="0" err="1"/>
              <a:t>Adjointness</a:t>
            </a:r>
            <a:r>
              <a:rPr lang="en-US" altLang="ja-JP" dirty="0"/>
              <a:t> in foundations. </a:t>
            </a:r>
            <a:r>
              <a:rPr lang="en-US" altLang="ja-JP" dirty="0" err="1"/>
              <a:t>Dialectica</a:t>
            </a:r>
            <a:r>
              <a:rPr lang="en-US" altLang="ja-JP" dirty="0"/>
              <a:t>, pp. 281–296, 1969. </a:t>
            </a:r>
          </a:p>
          <a:p>
            <a:r>
              <a:rPr lang="en-US" altLang="ja-JP" dirty="0"/>
              <a:t>Yoshihiro Maruyama. Duality theory and categorical universal logic: With emphasis on quantum structures. In Bob </a:t>
            </a:r>
            <a:r>
              <a:rPr lang="en-US" altLang="ja-JP" dirty="0" err="1"/>
              <a:t>Coecke</a:t>
            </a:r>
            <a:r>
              <a:rPr lang="en-US" altLang="ja-JP" dirty="0"/>
              <a:t> and </a:t>
            </a:r>
            <a:r>
              <a:rPr lang="en-US" altLang="ja-JP" dirty="0" err="1"/>
              <a:t>Matty</a:t>
            </a:r>
            <a:r>
              <a:rPr lang="en-US" altLang="ja-JP" dirty="0"/>
              <a:t> J. Hoban, editors, QPL, Vol. 171 of EPTCS, pp. 100–112, 2013. </a:t>
            </a:r>
          </a:p>
          <a:p>
            <a:r>
              <a:rPr lang="en-US" altLang="ja-JP" dirty="0"/>
              <a:t>Yoshihiro Maruyama. </a:t>
            </a:r>
            <a:r>
              <a:rPr lang="ja-JP" altLang="en-US"/>
              <a:t>圏論的統一科学</a:t>
            </a:r>
            <a:r>
              <a:rPr lang="en-US" altLang="ja-JP" dirty="0"/>
              <a:t>. http://</a:t>
            </a:r>
            <a:r>
              <a:rPr lang="en-US" altLang="ja-JP" dirty="0" err="1"/>
              <a:t>phsc.jp</a:t>
            </a:r>
            <a:r>
              <a:rPr lang="en-US" altLang="ja-JP" dirty="0"/>
              <a:t>/</a:t>
            </a:r>
            <a:r>
              <a:rPr lang="en-US" altLang="ja-JP" dirty="0" err="1"/>
              <a:t>dat</a:t>
            </a:r>
            <a:r>
              <a:rPr lang="en-US" altLang="ja-JP" dirty="0"/>
              <a:t>/</a:t>
            </a:r>
            <a:r>
              <a:rPr lang="en-US" altLang="ja-JP" dirty="0" err="1"/>
              <a:t>rsm</a:t>
            </a:r>
            <a:r>
              <a:rPr lang="en-US" altLang="ja-JP" dirty="0"/>
              <a:t>/20150522 WS1-3.pdf, 2015. </a:t>
            </a:r>
          </a:p>
          <a:p>
            <a:r>
              <a:rPr lang="en-US" altLang="ja-JP" dirty="0"/>
              <a:t>Yoshihiro Maruyama. The Dynamics of Duality : A Fresh Look at the Philosophy of Duality. </a:t>
            </a:r>
            <a:r>
              <a:rPr lang="ja-JP" altLang="en-US"/>
              <a:t>数理解析研究所講究録第 </a:t>
            </a:r>
            <a:r>
              <a:rPr lang="en-US" altLang="ja-JP" dirty="0"/>
              <a:t>2050 </a:t>
            </a:r>
            <a:r>
              <a:rPr lang="ja-JP" altLang="en-US"/>
              <a:t>巻</a:t>
            </a:r>
            <a:r>
              <a:rPr lang="en-US" altLang="ja-JP" dirty="0"/>
              <a:t>, 2017. </a:t>
            </a:r>
            <a:endParaRPr lang="ja-JP" altLang="en-US"/>
          </a:p>
          <a:p>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3AF51655-99CD-D84E-8924-F1FBC6098D4F}"/>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F7F9CF88-DCFE-0F40-9A02-C62C43CD081B}"/>
              </a:ext>
            </a:extLst>
          </p:cNvPr>
          <p:cNvSpPr>
            <a:spLocks noGrp="1"/>
          </p:cNvSpPr>
          <p:nvPr>
            <p:ph type="sldNum" sz="quarter" idx="12"/>
          </p:nvPr>
        </p:nvSpPr>
        <p:spPr/>
        <p:txBody>
          <a:bodyPr/>
          <a:lstStyle/>
          <a:p>
            <a:fld id="{6C5D0697-FC9F-5848-968B-59552FFFC2E5}" type="slidenum">
              <a:rPr kumimoji="1" lang="ja-JP" altLang="en-US" smtClean="0"/>
              <a:t>19</a:t>
            </a:fld>
            <a:endParaRPr kumimoji="1" lang="ja-JP" altLang="en-US"/>
          </a:p>
        </p:txBody>
      </p:sp>
    </p:spTree>
    <p:extLst>
      <p:ext uri="{BB962C8B-B14F-4D97-AF65-F5344CB8AC3E}">
        <p14:creationId xmlns:p14="http://schemas.microsoft.com/office/powerpoint/2010/main" val="2421507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020C6C-144F-1340-99B2-F70F10B9798B}"/>
              </a:ext>
            </a:extLst>
          </p:cNvPr>
          <p:cNvSpPr>
            <a:spLocks noGrp="1"/>
          </p:cNvSpPr>
          <p:nvPr>
            <p:ph type="title"/>
          </p:nvPr>
        </p:nvSpPr>
        <p:spPr>
          <a:xfrm>
            <a:off x="1932432" y="2834856"/>
            <a:ext cx="10515600" cy="1325563"/>
          </a:xfrm>
        </p:spPr>
        <p:txBody>
          <a:bodyPr/>
          <a:lstStyle/>
          <a:p>
            <a:r>
              <a:rPr lang="ja-JP" altLang="en-US"/>
              <a:t>ご静聴ありがとうございました</a:t>
            </a:r>
            <a:endParaRPr kumimoji="1" lang="ja-JP" altLang="en-US"/>
          </a:p>
        </p:txBody>
      </p:sp>
      <p:sp>
        <p:nvSpPr>
          <p:cNvPr id="3" name="日付プレースホルダー 2">
            <a:extLst>
              <a:ext uri="{FF2B5EF4-FFF2-40B4-BE49-F238E27FC236}">
                <a16:creationId xmlns:a16="http://schemas.microsoft.com/office/drawing/2014/main" id="{7748BECD-0AB6-0944-B981-653F2BAC13D3}"/>
              </a:ext>
            </a:extLst>
          </p:cNvPr>
          <p:cNvSpPr>
            <a:spLocks noGrp="1"/>
          </p:cNvSpPr>
          <p:nvPr>
            <p:ph type="dt" sz="half" idx="10"/>
          </p:nvPr>
        </p:nvSpPr>
        <p:spPr/>
        <p:txBody>
          <a:bodyPr/>
          <a:lstStyle/>
          <a:p>
            <a:r>
              <a:rPr kumimoji="1" lang="en-US" altLang="ja-JP"/>
              <a:t>2021/2/10</a:t>
            </a:r>
            <a:endParaRPr kumimoji="1" lang="ja-JP" altLang="en-US"/>
          </a:p>
        </p:txBody>
      </p:sp>
      <p:sp>
        <p:nvSpPr>
          <p:cNvPr id="5" name="スライド番号プレースホルダー 4">
            <a:extLst>
              <a:ext uri="{FF2B5EF4-FFF2-40B4-BE49-F238E27FC236}">
                <a16:creationId xmlns:a16="http://schemas.microsoft.com/office/drawing/2014/main" id="{4358519E-0091-BE44-94E2-E55C3CE5F265}"/>
              </a:ext>
            </a:extLst>
          </p:cNvPr>
          <p:cNvSpPr>
            <a:spLocks noGrp="1"/>
          </p:cNvSpPr>
          <p:nvPr>
            <p:ph type="sldNum" sz="quarter" idx="12"/>
          </p:nvPr>
        </p:nvSpPr>
        <p:spPr/>
        <p:txBody>
          <a:bodyPr/>
          <a:lstStyle/>
          <a:p>
            <a:fld id="{6C5D0697-FC9F-5848-968B-59552FFFC2E5}" type="slidenum">
              <a:rPr kumimoji="1" lang="ja-JP" altLang="en-US" smtClean="0"/>
              <a:t>20</a:t>
            </a:fld>
            <a:endParaRPr kumimoji="1" lang="ja-JP" altLang="en-US"/>
          </a:p>
        </p:txBody>
      </p:sp>
    </p:spTree>
    <p:extLst>
      <p:ext uri="{BB962C8B-B14F-4D97-AF65-F5344CB8AC3E}">
        <p14:creationId xmlns:p14="http://schemas.microsoft.com/office/powerpoint/2010/main" val="1807075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4D0613-2204-2E43-8712-084D5BADFB94}"/>
              </a:ext>
            </a:extLst>
          </p:cNvPr>
          <p:cNvSpPr>
            <a:spLocks noGrp="1"/>
          </p:cNvSpPr>
          <p:nvPr>
            <p:ph type="title"/>
          </p:nvPr>
        </p:nvSpPr>
        <p:spPr/>
        <p:txBody>
          <a:bodyPr/>
          <a:lstStyle/>
          <a:p>
            <a:r>
              <a:rPr kumimoji="1" lang="ja-JP" altLang="en-US"/>
              <a:t>統一的世界像について</a:t>
            </a:r>
          </a:p>
        </p:txBody>
      </p:sp>
      <p:sp>
        <p:nvSpPr>
          <p:cNvPr id="3" name="コンテンツ プレースホルダー 2">
            <a:extLst>
              <a:ext uri="{FF2B5EF4-FFF2-40B4-BE49-F238E27FC236}">
                <a16:creationId xmlns:a16="http://schemas.microsoft.com/office/drawing/2014/main" id="{F588C92C-2B53-B84E-8F16-B7DE80F32BA0}"/>
              </a:ext>
            </a:extLst>
          </p:cNvPr>
          <p:cNvSpPr>
            <a:spLocks noGrp="1"/>
          </p:cNvSpPr>
          <p:nvPr>
            <p:ph idx="1"/>
          </p:nvPr>
        </p:nvSpPr>
        <p:spPr/>
        <p:txBody>
          <a:bodyPr>
            <a:normAutofit fontScale="92500" lnSpcReduction="10000"/>
          </a:bodyPr>
          <a:lstStyle/>
          <a:p>
            <a:r>
              <a:rPr lang="ja-JP" altLang="en-US"/>
              <a:t>圏論を基盤とした分野横断的な科学基礎論 を推進し、その帰結を哲学の立場から分析綜合することにより、科学の断片化・細分 化を乗り越え、失われた統一的世界像を恢復する、それが「圏論的統一科学」という 理想の眼目である。統一科学の理念は古くから存在し今や別段珍しいものでも新規な ものでも全くないが、単なる哲学的絵空事ではない、幅広い科学的実践に裏付けられ た現実の試みとしては、圏論的統一科学が人類の歴史上実際的見込みのある唯一のも のであると考える。 </a:t>
            </a:r>
            <a:endParaRPr lang="en-US" altLang="ja-JP" dirty="0"/>
          </a:p>
          <a:p>
            <a:pPr marL="0" indent="0">
              <a:buNone/>
            </a:pPr>
            <a:r>
              <a:rPr lang="en-US" altLang="ja-JP" dirty="0"/>
              <a:t>   (Maruyama 2015, p.1)</a:t>
            </a:r>
          </a:p>
          <a:p>
            <a:r>
              <a:rPr lang="ja-JP" altLang="en-US"/>
              <a:t>世界像は現象の説明もできなければならないとするのが妥当（そうでなければ世界の説明ができていない）なので、理論の内容にもコミットしていると見なすべきである</a:t>
            </a:r>
            <a:endParaRPr lang="en-US" altLang="ja-JP" dirty="0"/>
          </a:p>
          <a:p>
            <a:endParaRPr lang="ja-JP" altLang="en-US"/>
          </a:p>
        </p:txBody>
      </p:sp>
      <p:sp>
        <p:nvSpPr>
          <p:cNvPr id="4" name="日付プレースホルダー 3">
            <a:extLst>
              <a:ext uri="{FF2B5EF4-FFF2-40B4-BE49-F238E27FC236}">
                <a16:creationId xmlns:a16="http://schemas.microsoft.com/office/drawing/2014/main" id="{8904428F-60BE-974D-A854-D7B4926B9517}"/>
              </a:ext>
            </a:extLst>
          </p:cNvPr>
          <p:cNvSpPr>
            <a:spLocks noGrp="1"/>
          </p:cNvSpPr>
          <p:nvPr>
            <p:ph type="dt" sz="half" idx="10"/>
          </p:nvPr>
        </p:nvSpPr>
        <p:spPr/>
        <p:txBody>
          <a:bodyPr/>
          <a:lstStyle/>
          <a:p>
            <a:r>
              <a:rPr lang="en-US" altLang="ja-JP"/>
              <a:t>2021/2/10</a:t>
            </a:r>
            <a:endParaRPr lang="ja-JP" altLang="en-US"/>
          </a:p>
        </p:txBody>
      </p:sp>
      <p:sp>
        <p:nvSpPr>
          <p:cNvPr id="5" name="スライド番号プレースホルダー 4">
            <a:extLst>
              <a:ext uri="{FF2B5EF4-FFF2-40B4-BE49-F238E27FC236}">
                <a16:creationId xmlns:a16="http://schemas.microsoft.com/office/drawing/2014/main" id="{ACCB185F-2DCE-3941-9BE6-E4B5A4DD090B}"/>
              </a:ext>
            </a:extLst>
          </p:cNvPr>
          <p:cNvSpPr>
            <a:spLocks noGrp="1"/>
          </p:cNvSpPr>
          <p:nvPr>
            <p:ph type="sldNum" sz="quarter" idx="12"/>
          </p:nvPr>
        </p:nvSpPr>
        <p:spPr/>
        <p:txBody>
          <a:bodyPr/>
          <a:lstStyle/>
          <a:p>
            <a:fld id="{6C5D0697-FC9F-5848-968B-59552FFFC2E5}" type="slidenum">
              <a:rPr lang="ja-JP" altLang="en-US" smtClean="0"/>
              <a:pPr/>
              <a:t>21</a:t>
            </a:fld>
            <a:endParaRPr lang="ja-JP" altLang="en-US"/>
          </a:p>
        </p:txBody>
      </p:sp>
    </p:spTree>
    <p:extLst>
      <p:ext uri="{BB962C8B-B14F-4D97-AF65-F5344CB8AC3E}">
        <p14:creationId xmlns:p14="http://schemas.microsoft.com/office/powerpoint/2010/main" val="2473028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8D96F5-4454-814D-90B0-BD9B4A6E59E3}"/>
              </a:ext>
            </a:extLst>
          </p:cNvPr>
          <p:cNvSpPr>
            <a:spLocks noGrp="1"/>
          </p:cNvSpPr>
          <p:nvPr>
            <p:ph type="title"/>
          </p:nvPr>
        </p:nvSpPr>
        <p:spPr/>
        <p:txBody>
          <a:bodyPr/>
          <a:lstStyle/>
          <a:p>
            <a:r>
              <a:rPr kumimoji="1" lang="ja-JP" altLang="en-US"/>
              <a:t>圏論的統一科学</a:t>
            </a:r>
          </a:p>
        </p:txBody>
      </p:sp>
      <p:sp>
        <p:nvSpPr>
          <p:cNvPr id="3" name="コンテンツ プレースホルダー 2">
            <a:extLst>
              <a:ext uri="{FF2B5EF4-FFF2-40B4-BE49-F238E27FC236}">
                <a16:creationId xmlns:a16="http://schemas.microsoft.com/office/drawing/2014/main" id="{7FAF4772-9F40-5348-A015-134313200295}"/>
              </a:ext>
            </a:extLst>
          </p:cNvPr>
          <p:cNvSpPr>
            <a:spLocks noGrp="1"/>
          </p:cNvSpPr>
          <p:nvPr>
            <p:ph idx="1"/>
          </p:nvPr>
        </p:nvSpPr>
        <p:spPr/>
        <p:txBody>
          <a:bodyPr>
            <a:normAutofit fontScale="92500" lnSpcReduction="10000"/>
          </a:bodyPr>
          <a:lstStyle/>
          <a:p>
            <a:r>
              <a:rPr lang="ja-JP" altLang="en-US"/>
              <a:t>諸科学の諸領域を圏論的に定式化することにより異なる科学の異なる領域を圏という共通の土俵に乗 せることで，異分野間の</a:t>
            </a:r>
            <a:r>
              <a:rPr lang="en-US" altLang="ja-JP" dirty="0"/>
              <a:t>(</a:t>
            </a:r>
            <a:r>
              <a:rPr lang="ja-JP" altLang="en-US"/>
              <a:t>脱中心化された</a:t>
            </a:r>
            <a:r>
              <a:rPr lang="en-US" altLang="ja-JP" dirty="0"/>
              <a:t>)</a:t>
            </a:r>
            <a:r>
              <a:rPr lang="ja-JP" altLang="en-US"/>
              <a:t>知のネットワーキングとトランスファーが可能になる</a:t>
            </a:r>
            <a:r>
              <a:rPr lang="en-US" altLang="ja-JP" dirty="0"/>
              <a:t>.</a:t>
            </a:r>
            <a:r>
              <a:rPr lang="ja-JP" altLang="en-US"/>
              <a:t>例 えば論理と物理の圏論的対応を利用することで物理の自動推論システムが構築されてきた</a:t>
            </a:r>
            <a:r>
              <a:rPr lang="en-US" altLang="ja-JP" dirty="0"/>
              <a:t>.</a:t>
            </a:r>
            <a:r>
              <a:rPr lang="ja-JP" altLang="en-US"/>
              <a:t>文明の近代 化と効率性の局所最適化が齎した「知の断片化」という知識の次元における分断社会を超克し，ライプニッツの自然哲学のような「百学連環」を体現する綜合的な知の体系の地平をこの現代において切り拓 くことがもし可能であるとしたら，圏論はその為の殆ど唯一の方途である</a:t>
            </a:r>
            <a:r>
              <a:rPr lang="en-US" altLang="ja-JP" dirty="0"/>
              <a:t>.</a:t>
            </a:r>
            <a:r>
              <a:rPr lang="ja-JP" altLang="en-US"/>
              <a:t>実際，諸科学を横断した圏 論的基礎論の著しい発展が齎している知の再統合のランドスケープは，「現代の自然哲学」としての圏 論という描像に絵空事ではない幾らかの現実味を与えるのに十分なものである。</a:t>
            </a:r>
            <a:endParaRPr lang="en-US" altLang="ja-JP" dirty="0"/>
          </a:p>
          <a:p>
            <a:pPr marL="0" indent="0">
              <a:buNone/>
            </a:pPr>
            <a:r>
              <a:rPr lang="en-US" altLang="ja-JP" dirty="0"/>
              <a:t>  (Maruyama 2020, p.20)</a:t>
            </a:r>
            <a:endParaRPr lang="ja-JP" altLang="en-US"/>
          </a:p>
          <a:p>
            <a:pPr marL="0" indent="0">
              <a:buNone/>
            </a:pPr>
            <a:endParaRPr kumimoji="1" lang="ja-JP" altLang="en-US"/>
          </a:p>
        </p:txBody>
      </p:sp>
      <p:sp>
        <p:nvSpPr>
          <p:cNvPr id="4" name="日付プレースホルダー 3">
            <a:extLst>
              <a:ext uri="{FF2B5EF4-FFF2-40B4-BE49-F238E27FC236}">
                <a16:creationId xmlns:a16="http://schemas.microsoft.com/office/drawing/2014/main" id="{76F41853-F85F-C847-ADFF-E9146CCDBE60}"/>
              </a:ext>
            </a:extLst>
          </p:cNvPr>
          <p:cNvSpPr>
            <a:spLocks noGrp="1"/>
          </p:cNvSpPr>
          <p:nvPr>
            <p:ph type="dt" sz="half" idx="10"/>
          </p:nvPr>
        </p:nvSpPr>
        <p:spPr/>
        <p:txBody>
          <a:bodyPr/>
          <a:lstStyle/>
          <a:p>
            <a:r>
              <a:rPr lang="en-US" altLang="ja-JP"/>
              <a:t>2021/2/10</a:t>
            </a:r>
            <a:endParaRPr lang="ja-JP" altLang="en-US"/>
          </a:p>
        </p:txBody>
      </p:sp>
      <p:sp>
        <p:nvSpPr>
          <p:cNvPr id="5" name="スライド番号プレースホルダー 4">
            <a:extLst>
              <a:ext uri="{FF2B5EF4-FFF2-40B4-BE49-F238E27FC236}">
                <a16:creationId xmlns:a16="http://schemas.microsoft.com/office/drawing/2014/main" id="{0E5ACE6B-5445-FC45-9CF4-2155FBEB8769}"/>
              </a:ext>
            </a:extLst>
          </p:cNvPr>
          <p:cNvSpPr>
            <a:spLocks noGrp="1"/>
          </p:cNvSpPr>
          <p:nvPr>
            <p:ph type="sldNum" sz="quarter" idx="12"/>
          </p:nvPr>
        </p:nvSpPr>
        <p:spPr/>
        <p:txBody>
          <a:bodyPr/>
          <a:lstStyle/>
          <a:p>
            <a:fld id="{6C5D0697-FC9F-5848-968B-59552FFFC2E5}" type="slidenum">
              <a:rPr lang="ja-JP" altLang="en-US" smtClean="0"/>
              <a:pPr/>
              <a:t>22</a:t>
            </a:fld>
            <a:endParaRPr lang="ja-JP" altLang="en-US"/>
          </a:p>
        </p:txBody>
      </p:sp>
    </p:spTree>
    <p:extLst>
      <p:ext uri="{BB962C8B-B14F-4D97-AF65-F5344CB8AC3E}">
        <p14:creationId xmlns:p14="http://schemas.microsoft.com/office/powerpoint/2010/main" val="239095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13CF57-9C17-7F40-B545-DC60CE627F4D}"/>
              </a:ext>
            </a:extLst>
          </p:cNvPr>
          <p:cNvSpPr>
            <a:spLocks noGrp="1"/>
          </p:cNvSpPr>
          <p:nvPr>
            <p:ph type="title"/>
          </p:nvPr>
        </p:nvSpPr>
        <p:spPr/>
        <p:txBody>
          <a:bodyPr/>
          <a:lstStyle/>
          <a:p>
            <a:r>
              <a:rPr kumimoji="1" lang="ja-JP" altLang="en-US"/>
              <a:t>圏論的統一科学</a:t>
            </a:r>
          </a:p>
        </p:txBody>
      </p:sp>
      <p:sp>
        <p:nvSpPr>
          <p:cNvPr id="3" name="コンテンツ プレースホルダー 2">
            <a:extLst>
              <a:ext uri="{FF2B5EF4-FFF2-40B4-BE49-F238E27FC236}">
                <a16:creationId xmlns:a16="http://schemas.microsoft.com/office/drawing/2014/main" id="{8C448267-EC55-2643-9F7C-90D95DE38EA1}"/>
              </a:ext>
            </a:extLst>
          </p:cNvPr>
          <p:cNvSpPr>
            <a:spLocks noGrp="1"/>
          </p:cNvSpPr>
          <p:nvPr>
            <p:ph idx="1"/>
          </p:nvPr>
        </p:nvSpPr>
        <p:spPr/>
        <p:txBody>
          <a:bodyPr/>
          <a:lstStyle/>
          <a:p>
            <a:r>
              <a:rPr lang="ja-JP" altLang="en-US"/>
              <a:t>圏論的統一科学は</a:t>
            </a:r>
            <a:r>
              <a:rPr lang="en-US" altLang="ja-JP" dirty="0"/>
              <a:t>(</a:t>
            </a:r>
            <a:r>
              <a:rPr lang="ja-JP" altLang="en-US"/>
              <a:t>ウィーン学派のそれとは異なり</a:t>
            </a:r>
            <a:r>
              <a:rPr lang="en-US" altLang="ja-JP" dirty="0"/>
              <a:t>)</a:t>
            </a:r>
            <a:r>
              <a:rPr lang="ja-JP" altLang="en-US"/>
              <a:t>規範的なテーゼではなく，生身の科学の知の 前線において今まさに起きている革命を表象する記述的な概念である</a:t>
            </a:r>
            <a:r>
              <a:rPr lang="en-US" altLang="ja-JP" dirty="0"/>
              <a:t>.</a:t>
            </a:r>
            <a:r>
              <a:rPr lang="ja-JP" altLang="en-US"/>
              <a:t>圏論的統一科学は，夢見がち なアームチェア型の思想家が理念主導で生み出すファンシーな絵空事とは異なり，諸科学を横断した アクチュアルな圏論的実践とそれによる現代の知のランドスケープの変容を表象する概念なのである</a:t>
            </a:r>
            <a:r>
              <a:rPr lang="en-US" altLang="ja-JP" dirty="0"/>
              <a:t>. </a:t>
            </a:r>
            <a:endParaRPr lang="ja-JP" altLang="en-US"/>
          </a:p>
          <a:p>
            <a:pPr marL="0" indent="0">
              <a:buNone/>
            </a:pPr>
            <a:r>
              <a:rPr kumimoji="1" lang="en-US" altLang="ja-JP" dirty="0"/>
              <a:t>  (Maruyama 2020, p.31)</a:t>
            </a:r>
            <a:endParaRPr kumimoji="1" lang="ja-JP" altLang="en-US"/>
          </a:p>
        </p:txBody>
      </p:sp>
      <p:sp>
        <p:nvSpPr>
          <p:cNvPr id="4" name="日付プレースホルダー 3">
            <a:extLst>
              <a:ext uri="{FF2B5EF4-FFF2-40B4-BE49-F238E27FC236}">
                <a16:creationId xmlns:a16="http://schemas.microsoft.com/office/drawing/2014/main" id="{CFC91C76-A61F-CA44-A437-B05FFBA95192}"/>
              </a:ext>
            </a:extLst>
          </p:cNvPr>
          <p:cNvSpPr>
            <a:spLocks noGrp="1"/>
          </p:cNvSpPr>
          <p:nvPr>
            <p:ph type="dt" sz="half" idx="10"/>
          </p:nvPr>
        </p:nvSpPr>
        <p:spPr/>
        <p:txBody>
          <a:bodyPr/>
          <a:lstStyle/>
          <a:p>
            <a:r>
              <a:rPr lang="en-US" altLang="ja-JP"/>
              <a:t>2021/2/10</a:t>
            </a:r>
            <a:endParaRPr lang="ja-JP" altLang="en-US"/>
          </a:p>
        </p:txBody>
      </p:sp>
      <p:sp>
        <p:nvSpPr>
          <p:cNvPr id="5" name="スライド番号プレースホルダー 4">
            <a:extLst>
              <a:ext uri="{FF2B5EF4-FFF2-40B4-BE49-F238E27FC236}">
                <a16:creationId xmlns:a16="http://schemas.microsoft.com/office/drawing/2014/main" id="{02F32928-BF0D-DB4A-BB99-FBF3A01F1FC4}"/>
              </a:ext>
            </a:extLst>
          </p:cNvPr>
          <p:cNvSpPr>
            <a:spLocks noGrp="1"/>
          </p:cNvSpPr>
          <p:nvPr>
            <p:ph type="sldNum" sz="quarter" idx="12"/>
          </p:nvPr>
        </p:nvSpPr>
        <p:spPr/>
        <p:txBody>
          <a:bodyPr/>
          <a:lstStyle/>
          <a:p>
            <a:fld id="{6C5D0697-FC9F-5848-968B-59552FFFC2E5}" type="slidenum">
              <a:rPr lang="ja-JP" altLang="en-US" smtClean="0"/>
              <a:pPr/>
              <a:t>23</a:t>
            </a:fld>
            <a:endParaRPr lang="ja-JP" altLang="en-US"/>
          </a:p>
        </p:txBody>
      </p:sp>
    </p:spTree>
    <p:extLst>
      <p:ext uri="{BB962C8B-B14F-4D97-AF65-F5344CB8AC3E}">
        <p14:creationId xmlns:p14="http://schemas.microsoft.com/office/powerpoint/2010/main" val="910329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F17A1-61B4-E541-A25D-FB1DCA325E12}"/>
              </a:ext>
            </a:extLst>
          </p:cNvPr>
          <p:cNvSpPr>
            <a:spLocks noGrp="1"/>
          </p:cNvSpPr>
          <p:nvPr>
            <p:ph type="title"/>
          </p:nvPr>
        </p:nvSpPr>
        <p:spPr/>
        <p:txBody>
          <a:bodyPr/>
          <a:lstStyle/>
          <a:p>
            <a:r>
              <a:rPr kumimoji="1" lang="ja-JP" altLang="en-US"/>
              <a:t>ウィーン学派との比較</a:t>
            </a:r>
          </a:p>
        </p:txBody>
      </p:sp>
      <p:pic>
        <p:nvPicPr>
          <p:cNvPr id="5" name="コンテンツ プレースホルダー 4">
            <a:extLst>
              <a:ext uri="{FF2B5EF4-FFF2-40B4-BE49-F238E27FC236}">
                <a16:creationId xmlns:a16="http://schemas.microsoft.com/office/drawing/2014/main" id="{77053FD4-0279-BC4A-B954-AD5EF95024EC}"/>
              </a:ext>
            </a:extLst>
          </p:cNvPr>
          <p:cNvPicPr>
            <a:picLocks noGrp="1" noChangeAspect="1"/>
          </p:cNvPicPr>
          <p:nvPr>
            <p:ph idx="1"/>
          </p:nvPr>
        </p:nvPicPr>
        <p:blipFill>
          <a:blip r:embed="rId2"/>
          <a:stretch>
            <a:fillRect/>
          </a:stretch>
        </p:blipFill>
        <p:spPr>
          <a:xfrm>
            <a:off x="2168434" y="1555188"/>
            <a:ext cx="7668045" cy="4257783"/>
          </a:xfrm>
        </p:spPr>
      </p:pic>
      <p:sp>
        <p:nvSpPr>
          <p:cNvPr id="3" name="日付プレースホルダー 2">
            <a:extLst>
              <a:ext uri="{FF2B5EF4-FFF2-40B4-BE49-F238E27FC236}">
                <a16:creationId xmlns:a16="http://schemas.microsoft.com/office/drawing/2014/main" id="{649D03E0-2602-9242-AA24-3EF9AC37A9F9}"/>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FA93649D-7195-B341-B0A6-3DD15EF84677}"/>
              </a:ext>
            </a:extLst>
          </p:cNvPr>
          <p:cNvSpPr>
            <a:spLocks noGrp="1"/>
          </p:cNvSpPr>
          <p:nvPr>
            <p:ph type="sldNum" sz="quarter" idx="12"/>
          </p:nvPr>
        </p:nvSpPr>
        <p:spPr/>
        <p:txBody>
          <a:bodyPr/>
          <a:lstStyle/>
          <a:p>
            <a:fld id="{6C5D0697-FC9F-5848-968B-59552FFFC2E5}" type="slidenum">
              <a:rPr kumimoji="1" lang="ja-JP" altLang="en-US" smtClean="0"/>
              <a:t>24</a:t>
            </a:fld>
            <a:endParaRPr kumimoji="1" lang="ja-JP" altLang="en-US"/>
          </a:p>
        </p:txBody>
      </p:sp>
    </p:spTree>
    <p:extLst>
      <p:ext uri="{BB962C8B-B14F-4D97-AF65-F5344CB8AC3E}">
        <p14:creationId xmlns:p14="http://schemas.microsoft.com/office/powerpoint/2010/main" val="3170928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EB04A-78B3-F24B-9FE5-CACE4C433478}"/>
              </a:ext>
            </a:extLst>
          </p:cNvPr>
          <p:cNvSpPr>
            <a:spLocks noGrp="1"/>
          </p:cNvSpPr>
          <p:nvPr>
            <p:ph type="title"/>
          </p:nvPr>
        </p:nvSpPr>
        <p:spPr/>
        <p:txBody>
          <a:bodyPr/>
          <a:lstStyle/>
          <a:p>
            <a:r>
              <a:rPr kumimoji="1" lang="ja-JP" altLang="en-US"/>
              <a:t>絶対的基礎論と相対的基礎論</a:t>
            </a:r>
          </a:p>
        </p:txBody>
      </p:sp>
      <p:sp>
        <p:nvSpPr>
          <p:cNvPr id="3" name="コンテンツ プレースホルダー 2">
            <a:extLst>
              <a:ext uri="{FF2B5EF4-FFF2-40B4-BE49-F238E27FC236}">
                <a16:creationId xmlns:a16="http://schemas.microsoft.com/office/drawing/2014/main" id="{B8D1461A-B799-0641-B662-E11F0B337584}"/>
              </a:ext>
            </a:extLst>
          </p:cNvPr>
          <p:cNvSpPr>
            <a:spLocks noGrp="1"/>
          </p:cNvSpPr>
          <p:nvPr>
            <p:ph idx="1"/>
          </p:nvPr>
        </p:nvSpPr>
        <p:spPr>
          <a:xfrm>
            <a:off x="838200" y="1589461"/>
            <a:ext cx="10515600" cy="4868116"/>
          </a:xfrm>
        </p:spPr>
        <p:txBody>
          <a:bodyPr>
            <a:normAutofit fontScale="92500" lnSpcReduction="10000"/>
          </a:bodyPr>
          <a:lstStyle/>
          <a:p>
            <a:r>
              <a:rPr lang="ja-JP" altLang="en-US"/>
              <a:t>絶対的基礎論：当該学問に関する全ての存在と知がその唯一の枠組みの中に還元されるというような種類の基礎論</a:t>
            </a:r>
            <a:endParaRPr lang="en-US" altLang="ja-JP" dirty="0"/>
          </a:p>
          <a:p>
            <a:pPr marL="0" indent="0">
              <a:buNone/>
            </a:pPr>
            <a:r>
              <a:rPr lang="en-US" altLang="ja-JP" dirty="0"/>
              <a:t>  (Maruyama 2020, p.27)</a:t>
            </a:r>
          </a:p>
          <a:p>
            <a:r>
              <a:rPr lang="ja-JP" altLang="en-US"/>
              <a:t>相対的基礎論，存在の種類・知の種類に応じて異なる存在論的・認識論的枠組みが用いられる種類の 基礎論がある</a:t>
            </a:r>
            <a:r>
              <a:rPr lang="en-US" altLang="ja-JP" dirty="0"/>
              <a:t>.</a:t>
            </a:r>
            <a:r>
              <a:rPr lang="ja-JP" altLang="en-US"/>
              <a:t>ローカルな基礎論や構造的基礎論と言っても 良い。</a:t>
            </a:r>
          </a:p>
          <a:p>
            <a:pPr marL="0" indent="0">
              <a:buNone/>
            </a:pPr>
            <a:r>
              <a:rPr lang="en-US" altLang="ja-JP" dirty="0"/>
              <a:t>  (Maruyama 2020, p.27)</a:t>
            </a:r>
          </a:p>
          <a:p>
            <a:r>
              <a:rPr lang="ja-JP" altLang="en-US"/>
              <a:t>圏論は数学或いは諸科学の相対的基礎論である</a:t>
            </a:r>
            <a:r>
              <a:rPr lang="en-US" altLang="ja-JP" dirty="0"/>
              <a:t>.</a:t>
            </a:r>
            <a:r>
              <a:rPr lang="ja-JP" altLang="en-US"/>
              <a:t>集合論のユニバースとは異なり，圏論は本性的にマ ルチバース的である</a:t>
            </a:r>
            <a:r>
              <a:rPr lang="en-US" altLang="ja-JP" dirty="0"/>
              <a:t>.</a:t>
            </a:r>
            <a:r>
              <a:rPr lang="ja-JP" altLang="en-US"/>
              <a:t>存在の種類や知識の種類に応じて異なる圏</a:t>
            </a:r>
            <a:r>
              <a:rPr lang="en-US" altLang="ja-JP" dirty="0"/>
              <a:t>(</a:t>
            </a:r>
            <a:r>
              <a:rPr lang="ja-JP" altLang="en-US"/>
              <a:t>或いは圏論的枠組み</a:t>
            </a:r>
            <a:r>
              <a:rPr lang="en-US" altLang="ja-JP" dirty="0"/>
              <a:t>)</a:t>
            </a:r>
            <a:r>
              <a:rPr lang="ja-JP" altLang="en-US"/>
              <a:t>がある</a:t>
            </a:r>
            <a:r>
              <a:rPr lang="en-US" altLang="ja-JP" dirty="0"/>
              <a:t>.</a:t>
            </a:r>
            <a:r>
              <a:rPr lang="ja-JP" altLang="en-US"/>
              <a:t>相対性は様々な意味で圏論の根幹に関わる</a:t>
            </a:r>
            <a:r>
              <a:rPr lang="en-US" altLang="ja-JP" dirty="0"/>
              <a:t>.(</a:t>
            </a:r>
            <a:r>
              <a:rPr lang="ja-JP" altLang="en-US"/>
              <a:t>中略</a:t>
            </a:r>
            <a:r>
              <a:rPr lang="en-US" altLang="ja-JP" dirty="0"/>
              <a:t>)</a:t>
            </a:r>
            <a:r>
              <a:rPr lang="ja-JP" altLang="en-US"/>
              <a:t>圏論においては，遍く存在は他の存在と相対的に存在 するのである。</a:t>
            </a:r>
          </a:p>
          <a:p>
            <a:pPr marL="0" indent="0">
              <a:buNone/>
            </a:pPr>
            <a:r>
              <a:rPr lang="en-US" altLang="ja-JP" dirty="0"/>
              <a:t> (Maruyama 2020, p.27-28)</a:t>
            </a:r>
          </a:p>
          <a:p>
            <a:endParaRPr lang="ja-JP" altLang="en-US"/>
          </a:p>
          <a:p>
            <a:endParaRPr kumimoji="1" lang="ja-JP" altLang="en-US"/>
          </a:p>
        </p:txBody>
      </p:sp>
      <p:sp>
        <p:nvSpPr>
          <p:cNvPr id="4" name="日付プレースホルダー 3">
            <a:extLst>
              <a:ext uri="{FF2B5EF4-FFF2-40B4-BE49-F238E27FC236}">
                <a16:creationId xmlns:a16="http://schemas.microsoft.com/office/drawing/2014/main" id="{3A79B1AA-3800-B34F-9174-172F4235E544}"/>
              </a:ext>
            </a:extLst>
          </p:cNvPr>
          <p:cNvSpPr>
            <a:spLocks noGrp="1"/>
          </p:cNvSpPr>
          <p:nvPr>
            <p:ph type="dt" sz="half" idx="10"/>
          </p:nvPr>
        </p:nvSpPr>
        <p:spPr/>
        <p:txBody>
          <a:bodyPr/>
          <a:lstStyle/>
          <a:p>
            <a:r>
              <a:rPr lang="en-US" altLang="ja-JP"/>
              <a:t>2021/2/10</a:t>
            </a:r>
            <a:endParaRPr lang="ja-JP" altLang="en-US"/>
          </a:p>
        </p:txBody>
      </p:sp>
      <p:sp>
        <p:nvSpPr>
          <p:cNvPr id="5" name="スライド番号プレースホルダー 4">
            <a:extLst>
              <a:ext uri="{FF2B5EF4-FFF2-40B4-BE49-F238E27FC236}">
                <a16:creationId xmlns:a16="http://schemas.microsoft.com/office/drawing/2014/main" id="{41EC1D4D-A775-B74A-9181-15CA7D1D96A5}"/>
              </a:ext>
            </a:extLst>
          </p:cNvPr>
          <p:cNvSpPr>
            <a:spLocks noGrp="1"/>
          </p:cNvSpPr>
          <p:nvPr>
            <p:ph type="sldNum" sz="quarter" idx="12"/>
          </p:nvPr>
        </p:nvSpPr>
        <p:spPr/>
        <p:txBody>
          <a:bodyPr/>
          <a:lstStyle/>
          <a:p>
            <a:fld id="{6C5D0697-FC9F-5848-968B-59552FFFC2E5}" type="slidenum">
              <a:rPr lang="ja-JP" altLang="en-US" smtClean="0"/>
              <a:pPr/>
              <a:t>25</a:t>
            </a:fld>
            <a:endParaRPr lang="ja-JP" altLang="en-US"/>
          </a:p>
        </p:txBody>
      </p:sp>
    </p:spTree>
    <p:extLst>
      <p:ext uri="{BB962C8B-B14F-4D97-AF65-F5344CB8AC3E}">
        <p14:creationId xmlns:p14="http://schemas.microsoft.com/office/powerpoint/2010/main" val="1148009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2D47E-BCC2-974C-BE42-F8B0777FE2C5}"/>
              </a:ext>
            </a:extLst>
          </p:cNvPr>
          <p:cNvSpPr>
            <a:spLocks noGrp="1"/>
          </p:cNvSpPr>
          <p:nvPr>
            <p:ph type="title"/>
          </p:nvPr>
        </p:nvSpPr>
        <p:spPr/>
        <p:txBody>
          <a:bodyPr/>
          <a:lstStyle/>
          <a:p>
            <a:r>
              <a:rPr kumimoji="1" lang="ja-JP" altLang="en-US"/>
              <a:t>圏論は絶対的基礎論ではないか？</a:t>
            </a:r>
          </a:p>
        </p:txBody>
      </p:sp>
      <p:sp>
        <p:nvSpPr>
          <p:cNvPr id="3" name="コンテンツ プレースホルダー 2">
            <a:extLst>
              <a:ext uri="{FF2B5EF4-FFF2-40B4-BE49-F238E27FC236}">
                <a16:creationId xmlns:a16="http://schemas.microsoft.com/office/drawing/2014/main" id="{CF042DD7-1AE2-614B-914B-EE5AE8658470}"/>
              </a:ext>
            </a:extLst>
          </p:cNvPr>
          <p:cNvSpPr>
            <a:spLocks noGrp="1"/>
          </p:cNvSpPr>
          <p:nvPr>
            <p:ph idx="1"/>
          </p:nvPr>
        </p:nvSpPr>
        <p:spPr/>
        <p:txBody>
          <a:bodyPr/>
          <a:lstStyle/>
          <a:p>
            <a:r>
              <a:rPr lang="ja-JP" altLang="en-US"/>
              <a:t>絶対的基礎論は単一の理論からあらゆる理論を再構築するのに対して、相対的基礎論は各理論を解釈するのに必要な分だけ存在論的にコミットすれば良いという点で異なる。また、絶対的基礎論は理論を再構築するのみだが、理論間の相互関係を明らかにすること貢献していないという点も異なっている。</a:t>
            </a:r>
            <a:endParaRPr lang="en-US" altLang="ja-JP" dirty="0"/>
          </a:p>
          <a:p>
            <a:endParaRPr lang="en-US" altLang="ja-JP" dirty="0"/>
          </a:p>
          <a:p>
            <a:r>
              <a:rPr lang="en-US" altLang="ja-JP" dirty="0"/>
              <a:t>ETCS</a:t>
            </a:r>
            <a:r>
              <a:rPr lang="ja-JP" altLang="en-US"/>
              <a:t>などは圏論的基礎論だが絶対的基礎論である。</a:t>
            </a:r>
          </a:p>
          <a:p>
            <a:endParaRPr kumimoji="1" lang="ja-JP" altLang="en-US"/>
          </a:p>
        </p:txBody>
      </p:sp>
      <p:sp>
        <p:nvSpPr>
          <p:cNvPr id="4" name="日付プレースホルダー 3">
            <a:extLst>
              <a:ext uri="{FF2B5EF4-FFF2-40B4-BE49-F238E27FC236}">
                <a16:creationId xmlns:a16="http://schemas.microsoft.com/office/drawing/2014/main" id="{3C07DF4E-6F72-134E-8D5D-49E297B130C4}"/>
              </a:ext>
            </a:extLst>
          </p:cNvPr>
          <p:cNvSpPr>
            <a:spLocks noGrp="1"/>
          </p:cNvSpPr>
          <p:nvPr>
            <p:ph type="dt" sz="half" idx="10"/>
          </p:nvPr>
        </p:nvSpPr>
        <p:spPr/>
        <p:txBody>
          <a:bodyPr/>
          <a:lstStyle/>
          <a:p>
            <a:r>
              <a:rPr lang="en-US" altLang="ja-JP"/>
              <a:t>2021/2/10</a:t>
            </a:r>
            <a:endParaRPr lang="ja-JP" altLang="en-US"/>
          </a:p>
        </p:txBody>
      </p:sp>
      <p:sp>
        <p:nvSpPr>
          <p:cNvPr id="5" name="スライド番号プレースホルダー 4">
            <a:extLst>
              <a:ext uri="{FF2B5EF4-FFF2-40B4-BE49-F238E27FC236}">
                <a16:creationId xmlns:a16="http://schemas.microsoft.com/office/drawing/2014/main" id="{8C2072FA-2AEB-504E-AE4F-10C63D8A135C}"/>
              </a:ext>
            </a:extLst>
          </p:cNvPr>
          <p:cNvSpPr>
            <a:spLocks noGrp="1"/>
          </p:cNvSpPr>
          <p:nvPr>
            <p:ph type="sldNum" sz="quarter" idx="12"/>
          </p:nvPr>
        </p:nvSpPr>
        <p:spPr/>
        <p:txBody>
          <a:bodyPr/>
          <a:lstStyle/>
          <a:p>
            <a:fld id="{6C5D0697-FC9F-5848-968B-59552FFFC2E5}" type="slidenum">
              <a:rPr lang="ja-JP" altLang="en-US" smtClean="0"/>
              <a:pPr/>
              <a:t>26</a:t>
            </a:fld>
            <a:endParaRPr lang="ja-JP" altLang="en-US"/>
          </a:p>
        </p:txBody>
      </p:sp>
    </p:spTree>
    <p:extLst>
      <p:ext uri="{BB962C8B-B14F-4D97-AF65-F5344CB8AC3E}">
        <p14:creationId xmlns:p14="http://schemas.microsoft.com/office/powerpoint/2010/main" val="351308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B4D01E-898D-6645-99B6-DBD5304E1974}"/>
              </a:ext>
            </a:extLst>
          </p:cNvPr>
          <p:cNvSpPr>
            <a:spLocks noGrp="1"/>
          </p:cNvSpPr>
          <p:nvPr>
            <p:ph type="title"/>
          </p:nvPr>
        </p:nvSpPr>
        <p:spPr/>
        <p:txBody>
          <a:bodyPr/>
          <a:lstStyle/>
          <a:p>
            <a:r>
              <a:rPr lang="en-US" altLang="ja-JP" dirty="0"/>
              <a:t>The Dynamics of Duality</a:t>
            </a:r>
            <a:r>
              <a:rPr lang="ja-JP" altLang="en-US"/>
              <a:t>の概要</a:t>
            </a:r>
            <a:endParaRPr kumimoji="1" lang="ja-JP" altLang="en-US"/>
          </a:p>
        </p:txBody>
      </p:sp>
      <p:sp>
        <p:nvSpPr>
          <p:cNvPr id="3" name="コンテンツ プレースホルダー 2">
            <a:extLst>
              <a:ext uri="{FF2B5EF4-FFF2-40B4-BE49-F238E27FC236}">
                <a16:creationId xmlns:a16="http://schemas.microsoft.com/office/drawing/2014/main" id="{C7D79711-F06F-1642-94D1-59ECE13C7C82}"/>
              </a:ext>
            </a:extLst>
          </p:cNvPr>
          <p:cNvSpPr>
            <a:spLocks noGrp="1"/>
          </p:cNvSpPr>
          <p:nvPr>
            <p:ph idx="1"/>
          </p:nvPr>
        </p:nvSpPr>
        <p:spPr>
          <a:xfrm>
            <a:off x="838200" y="1690688"/>
            <a:ext cx="10515600" cy="4610344"/>
          </a:xfrm>
        </p:spPr>
        <p:txBody>
          <a:bodyPr>
            <a:normAutofit fontScale="70000" lnSpcReduction="20000"/>
          </a:bodyPr>
          <a:lstStyle/>
          <a:p>
            <a:r>
              <a:rPr lang="ja-JP" altLang="en-US"/>
              <a:t>現代は統一的な世界像の欠いた「不統一」な時代</a:t>
            </a:r>
            <a:endParaRPr lang="en-US" altLang="ja-JP" dirty="0"/>
          </a:p>
          <a:p>
            <a:pPr marL="0" indent="0">
              <a:buNone/>
            </a:pPr>
            <a:r>
              <a:rPr lang="en-US" altLang="ja-JP" dirty="0"/>
              <a:t>  (ex. </a:t>
            </a:r>
            <a:r>
              <a:rPr lang="ja-JP" altLang="en-US"/>
              <a:t>大きな物語の終焉，科学の細分化，社会的分断など</a:t>
            </a:r>
            <a:r>
              <a:rPr lang="en-US" altLang="ja-JP" dirty="0"/>
              <a:t>)</a:t>
            </a:r>
          </a:p>
          <a:p>
            <a:pPr marL="0" indent="0">
              <a:buNone/>
            </a:pPr>
            <a:endParaRPr lang="en-US" altLang="ja-JP" dirty="0"/>
          </a:p>
          <a:p>
            <a:r>
              <a:rPr lang="ja-JP" altLang="en-US"/>
              <a:t>「双対性」とは一見すると正反対に見える理論を結びつける概念的枠組み</a:t>
            </a:r>
          </a:p>
          <a:p>
            <a:pPr marL="0" indent="0">
              <a:buNone/>
            </a:pPr>
            <a:r>
              <a:rPr lang="en-US" altLang="ja-JP" dirty="0"/>
              <a:t>  (ex. </a:t>
            </a:r>
            <a:r>
              <a:rPr lang="ja-JP" altLang="en-US"/>
              <a:t>ストーン双対性：ブール代数とストーン空間の等価性</a:t>
            </a:r>
            <a:r>
              <a:rPr lang="en-US" altLang="ja-JP" dirty="0"/>
              <a:t>)</a:t>
            </a:r>
          </a:p>
          <a:p>
            <a:pPr marL="0" indent="0">
              <a:buNone/>
            </a:pPr>
            <a:endParaRPr lang="en-US" altLang="ja-JP" dirty="0"/>
          </a:p>
          <a:p>
            <a:r>
              <a:rPr lang="ja-JP" altLang="en-US"/>
              <a:t>実在論と反実在論の二項対立と双対性とを結びつける</a:t>
            </a:r>
            <a:endParaRPr lang="en-US" altLang="ja-JP" dirty="0"/>
          </a:p>
          <a:p>
            <a:pPr marL="0" indent="0">
              <a:buNone/>
            </a:pPr>
            <a:r>
              <a:rPr lang="en-US" altLang="ja-JP" dirty="0"/>
              <a:t>  (ex. </a:t>
            </a:r>
            <a:r>
              <a:rPr lang="ja-JP" altLang="en-US"/>
              <a:t>ニュートン的空間論とライプニッツ的空間論の双対性</a:t>
            </a:r>
            <a:r>
              <a:rPr lang="en-US" altLang="ja-JP" dirty="0"/>
              <a:t>)</a:t>
            </a:r>
          </a:p>
          <a:p>
            <a:pPr marL="0" indent="0">
              <a:buNone/>
            </a:pPr>
            <a:endParaRPr lang="en-US" altLang="ja-JP" dirty="0"/>
          </a:p>
          <a:p>
            <a:r>
              <a:rPr lang="ja-JP" altLang="en-US"/>
              <a:t>二項対立の双対性による乗り越え方は「多元的統一」</a:t>
            </a:r>
            <a:endParaRPr lang="en-US" altLang="ja-JP" dirty="0"/>
          </a:p>
          <a:p>
            <a:pPr marL="0" indent="0">
              <a:buNone/>
            </a:pPr>
            <a:r>
              <a:rPr lang="en-US" altLang="ja-JP" dirty="0"/>
              <a:t>  (ex.  </a:t>
            </a:r>
            <a:r>
              <a:rPr lang="ja-JP" altLang="en-US"/>
              <a:t>数学的構造については統一的だが，理論や思想それ自体は不統一という形式の統一</a:t>
            </a:r>
            <a:r>
              <a:rPr lang="en-US" altLang="ja-JP" dirty="0"/>
              <a:t>)</a:t>
            </a:r>
          </a:p>
          <a:p>
            <a:endParaRPr lang="en-US" altLang="ja-JP" dirty="0"/>
          </a:p>
          <a:p>
            <a:r>
              <a:rPr lang="ja-JP" altLang="en-US"/>
              <a:t>「二元論」「双対性」「非双対性」の解説</a:t>
            </a:r>
            <a:r>
              <a:rPr lang="en-US" altLang="ja-JP" dirty="0"/>
              <a:t>…</a:t>
            </a:r>
            <a:r>
              <a:rPr lang="ja-JP" altLang="en-US"/>
              <a:t>と続く</a:t>
            </a:r>
            <a:endParaRPr lang="en-US" altLang="ja-JP" dirty="0"/>
          </a:p>
          <a:p>
            <a:endParaRPr lang="ja-JP" altLang="en-US"/>
          </a:p>
          <a:p>
            <a:endParaRPr kumimoji="1" lang="ja-JP" altLang="en-US"/>
          </a:p>
        </p:txBody>
      </p:sp>
      <p:sp>
        <p:nvSpPr>
          <p:cNvPr id="4" name="日付プレースホルダー 3">
            <a:extLst>
              <a:ext uri="{FF2B5EF4-FFF2-40B4-BE49-F238E27FC236}">
                <a16:creationId xmlns:a16="http://schemas.microsoft.com/office/drawing/2014/main" id="{811DB77F-969E-0249-981A-74070302CDD8}"/>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92B059C9-FEB9-7C4F-8090-A95D28E76299}"/>
              </a:ext>
            </a:extLst>
          </p:cNvPr>
          <p:cNvSpPr>
            <a:spLocks noGrp="1"/>
          </p:cNvSpPr>
          <p:nvPr>
            <p:ph type="sldNum" sz="quarter" idx="12"/>
          </p:nvPr>
        </p:nvSpPr>
        <p:spPr/>
        <p:txBody>
          <a:bodyPr/>
          <a:lstStyle/>
          <a:p>
            <a:fld id="{6C5D0697-FC9F-5848-968B-59552FFFC2E5}" type="slidenum">
              <a:rPr kumimoji="1" lang="ja-JP" altLang="en-US" smtClean="0"/>
              <a:t>27</a:t>
            </a:fld>
            <a:endParaRPr kumimoji="1" lang="ja-JP" altLang="en-US"/>
          </a:p>
        </p:txBody>
      </p:sp>
    </p:spTree>
    <p:extLst>
      <p:ext uri="{BB962C8B-B14F-4D97-AF65-F5344CB8AC3E}">
        <p14:creationId xmlns:p14="http://schemas.microsoft.com/office/powerpoint/2010/main" val="110578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8DC572-64C6-8142-8A70-86E565C24437}"/>
              </a:ext>
            </a:extLst>
          </p:cNvPr>
          <p:cNvSpPr>
            <a:spLocks noGrp="1"/>
          </p:cNvSpPr>
          <p:nvPr>
            <p:ph type="title"/>
          </p:nvPr>
        </p:nvSpPr>
        <p:spPr/>
        <p:txBody>
          <a:bodyPr/>
          <a:lstStyle/>
          <a:p>
            <a:r>
              <a:rPr lang="ja-JP" altLang="en-US"/>
              <a:t>フェファーマンによる圏論批判</a:t>
            </a:r>
            <a:endParaRPr lang="en-US" altLang="ja-JP" dirty="0"/>
          </a:p>
        </p:txBody>
      </p:sp>
      <p:sp>
        <p:nvSpPr>
          <p:cNvPr id="3" name="コンテンツ プレースホルダー 2">
            <a:extLst>
              <a:ext uri="{FF2B5EF4-FFF2-40B4-BE49-F238E27FC236}">
                <a16:creationId xmlns:a16="http://schemas.microsoft.com/office/drawing/2014/main" id="{0A9146B5-2A7B-9848-B93D-753380B8A040}"/>
              </a:ext>
            </a:extLst>
          </p:cNvPr>
          <p:cNvSpPr>
            <a:spLocks noGrp="1"/>
          </p:cNvSpPr>
          <p:nvPr>
            <p:ph idx="1"/>
          </p:nvPr>
        </p:nvSpPr>
        <p:spPr/>
        <p:txBody>
          <a:bodyPr>
            <a:normAutofit/>
          </a:bodyPr>
          <a:lstStyle/>
          <a:p>
            <a:pPr marL="514350" indent="-514350">
              <a:buFont typeface="+mj-lt"/>
              <a:buAutoNum type="arabicPeriod"/>
            </a:pPr>
            <a:r>
              <a:rPr kumimoji="1" lang="ja-JP" altLang="en-US"/>
              <a:t>概念の間には定義する順序により優先関係を定式化できる</a:t>
            </a:r>
            <a:endParaRPr kumimoji="1" lang="en-US" altLang="ja-JP" dirty="0"/>
          </a:p>
          <a:p>
            <a:pPr marL="514350" indent="-514350">
              <a:buFont typeface="+mj-lt"/>
              <a:buAutoNum type="arabicPeriod"/>
            </a:pPr>
            <a:endParaRPr lang="en-US" altLang="ja-JP" dirty="0"/>
          </a:p>
          <a:p>
            <a:pPr marL="514350" indent="-514350">
              <a:buFont typeface="+mj-lt"/>
              <a:buAutoNum type="arabicPeriod"/>
            </a:pPr>
            <a:r>
              <a:rPr kumimoji="1" lang="ja-JP" altLang="en-US"/>
              <a:t>理論の優先関係は理論の基本概念の優先関係に依存する</a:t>
            </a:r>
            <a:endParaRPr kumimoji="1" lang="en-US" altLang="ja-JP" dirty="0"/>
          </a:p>
          <a:p>
            <a:pPr marL="514350" indent="-514350">
              <a:buFont typeface="+mj-lt"/>
              <a:buAutoNum type="arabicPeriod"/>
            </a:pPr>
            <a:endParaRPr lang="en-US" altLang="ja-JP" dirty="0"/>
          </a:p>
          <a:p>
            <a:pPr marL="514350" indent="-514350">
              <a:buFont typeface="+mj-lt"/>
              <a:buAutoNum type="arabicPeriod"/>
            </a:pPr>
            <a:r>
              <a:rPr kumimoji="1" lang="ja-JP" altLang="en-US"/>
              <a:t>集合概念は圏概念よりも優先している</a:t>
            </a:r>
            <a:endParaRPr kumimoji="1" lang="en-US" altLang="ja-JP" dirty="0"/>
          </a:p>
          <a:p>
            <a:pPr marL="514350" indent="-514350">
              <a:buFont typeface="+mj-lt"/>
              <a:buAutoNum type="arabicPeriod"/>
            </a:pPr>
            <a:endParaRPr lang="en-US" altLang="ja-JP" dirty="0"/>
          </a:p>
          <a:p>
            <a:pPr marL="514350" indent="-514350">
              <a:buFont typeface="+mj-lt"/>
              <a:buAutoNum type="arabicPeriod"/>
            </a:pPr>
            <a:r>
              <a:rPr kumimoji="1" lang="ja-JP" altLang="en-US"/>
              <a:t>集合論は圏論よりも優先している</a:t>
            </a:r>
          </a:p>
        </p:txBody>
      </p:sp>
      <p:sp>
        <p:nvSpPr>
          <p:cNvPr id="4" name="日付プレースホルダー 3">
            <a:extLst>
              <a:ext uri="{FF2B5EF4-FFF2-40B4-BE49-F238E27FC236}">
                <a16:creationId xmlns:a16="http://schemas.microsoft.com/office/drawing/2014/main" id="{7D7138F1-53A6-0A43-A2D9-E93182F43B8C}"/>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704AC90E-3349-784F-A6EC-5EEFA223B6D6}"/>
              </a:ext>
            </a:extLst>
          </p:cNvPr>
          <p:cNvSpPr>
            <a:spLocks noGrp="1"/>
          </p:cNvSpPr>
          <p:nvPr>
            <p:ph type="sldNum" sz="quarter" idx="12"/>
          </p:nvPr>
        </p:nvSpPr>
        <p:spPr/>
        <p:txBody>
          <a:bodyPr/>
          <a:lstStyle/>
          <a:p>
            <a:fld id="{6C5D0697-FC9F-5848-968B-59552FFFC2E5}" type="slidenum">
              <a:rPr kumimoji="1" lang="ja-JP" altLang="en-US" smtClean="0"/>
              <a:t>28</a:t>
            </a:fld>
            <a:endParaRPr kumimoji="1" lang="ja-JP" altLang="en-US"/>
          </a:p>
        </p:txBody>
      </p:sp>
    </p:spTree>
    <p:extLst>
      <p:ext uri="{BB962C8B-B14F-4D97-AF65-F5344CB8AC3E}">
        <p14:creationId xmlns:p14="http://schemas.microsoft.com/office/powerpoint/2010/main" val="272066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03DD12-0683-374A-85E8-C42F40D12D2D}"/>
              </a:ext>
            </a:extLst>
          </p:cNvPr>
          <p:cNvSpPr>
            <a:spLocks noGrp="1"/>
          </p:cNvSpPr>
          <p:nvPr>
            <p:ph type="title"/>
          </p:nvPr>
        </p:nvSpPr>
        <p:spPr/>
        <p:txBody>
          <a:bodyPr/>
          <a:lstStyle/>
          <a:p>
            <a:r>
              <a:rPr kumimoji="1" lang="ja-JP" altLang="en-US"/>
              <a:t>研究の背景（圏論とは何か？）</a:t>
            </a:r>
          </a:p>
        </p:txBody>
      </p:sp>
      <p:sp>
        <p:nvSpPr>
          <p:cNvPr id="3" name="コンテンツ プレースホルダー 2">
            <a:extLst>
              <a:ext uri="{FF2B5EF4-FFF2-40B4-BE49-F238E27FC236}">
                <a16:creationId xmlns:a16="http://schemas.microsoft.com/office/drawing/2014/main" id="{E4F16DD9-4279-FE48-8124-CA94CF194E2E}"/>
              </a:ext>
            </a:extLst>
          </p:cNvPr>
          <p:cNvSpPr>
            <a:spLocks noGrp="1"/>
          </p:cNvSpPr>
          <p:nvPr>
            <p:ph idx="1"/>
          </p:nvPr>
        </p:nvSpPr>
        <p:spPr>
          <a:xfrm>
            <a:off x="838200" y="1830388"/>
            <a:ext cx="10515600" cy="4351338"/>
          </a:xfrm>
        </p:spPr>
        <p:txBody>
          <a:bodyPr>
            <a:normAutofit lnSpcReduction="10000"/>
          </a:bodyPr>
          <a:lstStyle/>
          <a:p>
            <a:r>
              <a:rPr kumimoji="1" lang="ja-JP" altLang="en-US" sz="2400"/>
              <a:t>圏論</a:t>
            </a:r>
            <a:r>
              <a:rPr kumimoji="1" lang="en-US" altLang="ja-JP" sz="2400" dirty="0"/>
              <a:t>(Category Theory)</a:t>
            </a:r>
            <a:r>
              <a:rPr kumimoji="1" lang="ja-JP" altLang="en-US" sz="2400"/>
              <a:t>は代数的位相幾何学から生まれた数学理論</a:t>
            </a:r>
            <a:endParaRPr lang="en-US" altLang="ja-JP" sz="2400" dirty="0"/>
          </a:p>
          <a:p>
            <a:pPr marL="0" indent="0">
              <a:buNone/>
            </a:pPr>
            <a:endParaRPr lang="en-US" altLang="ja-JP" sz="2400" dirty="0"/>
          </a:p>
          <a:p>
            <a:r>
              <a:rPr lang="ja-JP" altLang="en-US" sz="2400"/>
              <a:t>「数学の数学」と言われるくらい抽象的</a:t>
            </a:r>
            <a:endParaRPr lang="en-US" altLang="ja-JP" sz="2400" dirty="0"/>
          </a:p>
          <a:p>
            <a:pPr marL="0" indent="0">
              <a:buNone/>
            </a:pPr>
            <a:r>
              <a:rPr lang="en-US" altLang="ja-JP" sz="2400" dirty="0"/>
              <a:t>    (ex. </a:t>
            </a:r>
            <a:r>
              <a:rPr lang="ja-JP" altLang="en-US" sz="2400"/>
              <a:t>全ての概念はカン拡張である</a:t>
            </a:r>
            <a:r>
              <a:rPr lang="en-US" altLang="ja-JP" sz="2400" dirty="0"/>
              <a:t>)</a:t>
            </a:r>
          </a:p>
          <a:p>
            <a:pPr marL="0" indent="0">
              <a:buNone/>
            </a:pPr>
            <a:endParaRPr lang="en-US" altLang="ja-JP" sz="2400" dirty="0"/>
          </a:p>
          <a:p>
            <a:pPr marL="0" indent="0">
              <a:buNone/>
            </a:pPr>
            <a:endParaRPr lang="en-US" altLang="ja-JP" sz="2400" dirty="0"/>
          </a:p>
          <a:p>
            <a:r>
              <a:rPr lang="en-US" altLang="ja-JP" sz="2400" dirty="0"/>
              <a:t>1970</a:t>
            </a:r>
            <a:r>
              <a:rPr lang="ja-JP" altLang="en-US" sz="2400"/>
              <a:t>年以降，論理学・計算機科学をはじめとした諸学問へ応用される</a:t>
            </a:r>
            <a:endParaRPr lang="en-US" altLang="ja-JP" sz="2400" dirty="0"/>
          </a:p>
          <a:p>
            <a:pPr marL="0" indent="0">
              <a:buNone/>
            </a:pPr>
            <a:r>
              <a:rPr lang="en-US" altLang="ja-JP" sz="2400" dirty="0"/>
              <a:t>  (ex. </a:t>
            </a:r>
            <a:r>
              <a:rPr lang="ja-JP" altLang="en-US" sz="2400"/>
              <a:t>圏論を用いて意識を解明する研究も行われている</a:t>
            </a:r>
            <a:r>
              <a:rPr lang="en-US" altLang="ja-JP" sz="2400" dirty="0"/>
              <a:t>)</a:t>
            </a:r>
          </a:p>
          <a:p>
            <a:r>
              <a:rPr lang="ja-JP" altLang="en-US" sz="2400"/>
              <a:t>プログラミング言語の基礎論や</a:t>
            </a:r>
            <a:r>
              <a:rPr lang="en-US" altLang="ja-JP" sz="2400" dirty="0"/>
              <a:t>AI</a:t>
            </a:r>
            <a:r>
              <a:rPr lang="ja-JP" altLang="en-US" sz="2400"/>
              <a:t>やビッグデータ解析などの技術分野への応用されている</a:t>
            </a:r>
            <a:endParaRPr lang="en-US" altLang="ja-JP" sz="2400" dirty="0"/>
          </a:p>
          <a:p>
            <a:pPr marL="0" indent="0">
              <a:buNone/>
            </a:pPr>
            <a:endParaRPr lang="en-US" altLang="ja-JP" sz="2400" dirty="0"/>
          </a:p>
          <a:p>
            <a:pPr marL="0" indent="0">
              <a:buNone/>
            </a:pPr>
            <a:endParaRPr lang="en-US" altLang="ja-JP" sz="2600" dirty="0"/>
          </a:p>
          <a:p>
            <a:pPr marL="0" indent="0">
              <a:buNone/>
            </a:pPr>
            <a:endParaRPr kumimoji="1" lang="en-US" altLang="ja-JP" dirty="0"/>
          </a:p>
        </p:txBody>
      </p:sp>
      <p:pic>
        <p:nvPicPr>
          <p:cNvPr id="4" name="図 3">
            <a:extLst>
              <a:ext uri="{FF2B5EF4-FFF2-40B4-BE49-F238E27FC236}">
                <a16:creationId xmlns:a16="http://schemas.microsoft.com/office/drawing/2014/main" id="{C99B8463-AE92-8A44-888D-0065E4DD9F67}"/>
              </a:ext>
            </a:extLst>
          </p:cNvPr>
          <p:cNvPicPr>
            <a:picLocks noChangeAspect="1"/>
          </p:cNvPicPr>
          <p:nvPr/>
        </p:nvPicPr>
        <p:blipFill>
          <a:blip r:embed="rId2"/>
          <a:stretch>
            <a:fillRect/>
          </a:stretch>
        </p:blipFill>
        <p:spPr>
          <a:xfrm>
            <a:off x="6644883" y="2494851"/>
            <a:ext cx="2483692" cy="1693119"/>
          </a:xfrm>
          <a:prstGeom prst="rect">
            <a:avLst/>
          </a:prstGeom>
        </p:spPr>
      </p:pic>
      <p:sp>
        <p:nvSpPr>
          <p:cNvPr id="7" name="右矢印 6">
            <a:extLst>
              <a:ext uri="{FF2B5EF4-FFF2-40B4-BE49-F238E27FC236}">
                <a16:creationId xmlns:a16="http://schemas.microsoft.com/office/drawing/2014/main" id="{476CAFF0-FF0A-7640-9324-4EED32DF9E1D}"/>
              </a:ext>
            </a:extLst>
          </p:cNvPr>
          <p:cNvSpPr/>
          <p:nvPr/>
        </p:nvSpPr>
        <p:spPr>
          <a:xfrm>
            <a:off x="9097060" y="2752942"/>
            <a:ext cx="625793" cy="308835"/>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1050"/>
              <a:t>関手</a:t>
            </a:r>
          </a:p>
        </p:txBody>
      </p:sp>
      <p:sp>
        <p:nvSpPr>
          <p:cNvPr id="8" name="右矢印 7">
            <a:extLst>
              <a:ext uri="{FF2B5EF4-FFF2-40B4-BE49-F238E27FC236}">
                <a16:creationId xmlns:a16="http://schemas.microsoft.com/office/drawing/2014/main" id="{76F5B857-7846-AF49-832C-2B1CC60FBBB4}"/>
              </a:ext>
            </a:extLst>
          </p:cNvPr>
          <p:cNvSpPr/>
          <p:nvPr/>
        </p:nvSpPr>
        <p:spPr>
          <a:xfrm>
            <a:off x="9087409" y="3654731"/>
            <a:ext cx="625793" cy="308835"/>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1050"/>
              <a:t>関手</a:t>
            </a:r>
          </a:p>
        </p:txBody>
      </p:sp>
      <p:sp>
        <p:nvSpPr>
          <p:cNvPr id="10" name="下矢印 9">
            <a:extLst>
              <a:ext uri="{FF2B5EF4-FFF2-40B4-BE49-F238E27FC236}">
                <a16:creationId xmlns:a16="http://schemas.microsoft.com/office/drawing/2014/main" id="{9F5D17F7-51BB-A44D-8236-1C8D124B7A21}"/>
              </a:ext>
            </a:extLst>
          </p:cNvPr>
          <p:cNvSpPr/>
          <p:nvPr/>
        </p:nvSpPr>
        <p:spPr>
          <a:xfrm>
            <a:off x="9187758" y="3057953"/>
            <a:ext cx="410237" cy="600602"/>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800"/>
              <a:t>自然変換</a:t>
            </a:r>
          </a:p>
        </p:txBody>
      </p:sp>
      <p:pic>
        <p:nvPicPr>
          <p:cNvPr id="11" name="図 10">
            <a:extLst>
              <a:ext uri="{FF2B5EF4-FFF2-40B4-BE49-F238E27FC236}">
                <a16:creationId xmlns:a16="http://schemas.microsoft.com/office/drawing/2014/main" id="{C9F0FD7B-6031-1848-87D6-C056CF9CD864}"/>
              </a:ext>
            </a:extLst>
          </p:cNvPr>
          <p:cNvPicPr>
            <a:picLocks noChangeAspect="1"/>
          </p:cNvPicPr>
          <p:nvPr/>
        </p:nvPicPr>
        <p:blipFill>
          <a:blip r:embed="rId2"/>
          <a:stretch>
            <a:fillRect/>
          </a:stretch>
        </p:blipFill>
        <p:spPr>
          <a:xfrm>
            <a:off x="9782036" y="2509242"/>
            <a:ext cx="2462581" cy="1678728"/>
          </a:xfrm>
          <a:prstGeom prst="rect">
            <a:avLst/>
          </a:prstGeom>
        </p:spPr>
      </p:pic>
      <p:sp>
        <p:nvSpPr>
          <p:cNvPr id="38" name="日付プレースホルダー 37">
            <a:extLst>
              <a:ext uri="{FF2B5EF4-FFF2-40B4-BE49-F238E27FC236}">
                <a16:creationId xmlns:a16="http://schemas.microsoft.com/office/drawing/2014/main" id="{4B386949-BACF-6447-AFAB-5EB35FAA5383}"/>
              </a:ext>
            </a:extLst>
          </p:cNvPr>
          <p:cNvSpPr>
            <a:spLocks noGrp="1"/>
          </p:cNvSpPr>
          <p:nvPr>
            <p:ph type="dt" sz="half" idx="10"/>
          </p:nvPr>
        </p:nvSpPr>
        <p:spPr/>
        <p:txBody>
          <a:bodyPr/>
          <a:lstStyle/>
          <a:p>
            <a:r>
              <a:rPr kumimoji="1" lang="en-US" altLang="ja-JP" dirty="0"/>
              <a:t>2021/2/10</a:t>
            </a:r>
            <a:endParaRPr kumimoji="1" lang="ja-JP" altLang="en-US"/>
          </a:p>
        </p:txBody>
      </p:sp>
      <p:sp>
        <p:nvSpPr>
          <p:cNvPr id="40" name="スライド番号プレースホルダー 39">
            <a:extLst>
              <a:ext uri="{FF2B5EF4-FFF2-40B4-BE49-F238E27FC236}">
                <a16:creationId xmlns:a16="http://schemas.microsoft.com/office/drawing/2014/main" id="{57AA6906-EFB7-5A48-BF95-BE2F51A4672E}"/>
              </a:ext>
            </a:extLst>
          </p:cNvPr>
          <p:cNvSpPr>
            <a:spLocks noGrp="1"/>
          </p:cNvSpPr>
          <p:nvPr>
            <p:ph type="sldNum" sz="quarter" idx="12"/>
          </p:nvPr>
        </p:nvSpPr>
        <p:spPr/>
        <p:txBody>
          <a:bodyPr/>
          <a:lstStyle/>
          <a:p>
            <a:fld id="{6C5D0697-FC9F-5848-968B-59552FFFC2E5}" type="slidenum">
              <a:rPr kumimoji="1" lang="ja-JP" altLang="en-US" smtClean="0"/>
              <a:t>2</a:t>
            </a:fld>
            <a:endParaRPr kumimoji="1" lang="ja-JP" altLang="en-US"/>
          </a:p>
        </p:txBody>
      </p:sp>
    </p:spTree>
    <p:extLst>
      <p:ext uri="{BB962C8B-B14F-4D97-AF65-F5344CB8AC3E}">
        <p14:creationId xmlns:p14="http://schemas.microsoft.com/office/powerpoint/2010/main" val="134137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A3F92D-872C-D641-8B92-18723F43BCD1}"/>
              </a:ext>
            </a:extLst>
          </p:cNvPr>
          <p:cNvSpPr>
            <a:spLocks noGrp="1"/>
          </p:cNvSpPr>
          <p:nvPr>
            <p:ph type="title"/>
          </p:nvPr>
        </p:nvSpPr>
        <p:spPr/>
        <p:txBody>
          <a:bodyPr/>
          <a:lstStyle/>
          <a:p>
            <a:r>
              <a:rPr kumimoji="1" lang="ja-JP" altLang="en-US"/>
              <a:t>圏論批判に応答する</a:t>
            </a:r>
          </a:p>
        </p:txBody>
      </p:sp>
      <p:sp>
        <p:nvSpPr>
          <p:cNvPr id="3" name="コンテンツ プレースホルダー 2">
            <a:extLst>
              <a:ext uri="{FF2B5EF4-FFF2-40B4-BE49-F238E27FC236}">
                <a16:creationId xmlns:a16="http://schemas.microsoft.com/office/drawing/2014/main" id="{F03246FA-77BE-1C4A-81D4-EACD4100046F}"/>
              </a:ext>
            </a:extLst>
          </p:cNvPr>
          <p:cNvSpPr>
            <a:spLocks noGrp="1"/>
          </p:cNvSpPr>
          <p:nvPr>
            <p:ph idx="1"/>
          </p:nvPr>
        </p:nvSpPr>
        <p:spPr/>
        <p:txBody>
          <a:bodyPr/>
          <a:lstStyle/>
          <a:p>
            <a:r>
              <a:rPr kumimoji="1" lang="ja-JP" altLang="en-US"/>
              <a:t>基本概念を判定する基準がない</a:t>
            </a:r>
            <a:endParaRPr kumimoji="1" lang="en-US" altLang="ja-JP" dirty="0"/>
          </a:p>
          <a:p>
            <a:pPr marL="0" indent="0">
              <a:buNone/>
            </a:pPr>
            <a:r>
              <a:rPr lang="ja-JP" altLang="en-US"/>
              <a:t>→何を基本概念とするかは人によって異なる</a:t>
            </a:r>
            <a:endParaRPr lang="en-US" altLang="ja-JP" dirty="0"/>
          </a:p>
          <a:p>
            <a:pPr marL="0" indent="0">
              <a:buNone/>
            </a:pPr>
            <a:endParaRPr lang="en-US" altLang="ja-JP" dirty="0"/>
          </a:p>
          <a:p>
            <a:r>
              <a:rPr lang="ja-JP" altLang="en-US"/>
              <a:t>理論に関する優先性が定式化されていない</a:t>
            </a:r>
            <a:endParaRPr lang="en-US" altLang="ja-JP" dirty="0"/>
          </a:p>
          <a:p>
            <a:pPr marL="0" indent="0">
              <a:buNone/>
            </a:pPr>
            <a:r>
              <a:rPr lang="ja-JP" altLang="en-US"/>
              <a:t>→理論の優先性の定式化の仕方によって異なる帰結を生む</a:t>
            </a:r>
            <a:endParaRPr lang="en-US" altLang="ja-JP" dirty="0"/>
          </a:p>
          <a:p>
            <a:pPr marL="0" indent="0">
              <a:buNone/>
            </a:pPr>
            <a:endParaRPr kumimoji="1" lang="en-US" altLang="ja-JP" dirty="0"/>
          </a:p>
          <a:p>
            <a:r>
              <a:rPr lang="ja-JP" altLang="en-US"/>
              <a:t>理論に優先順位を定めることがそもそもできない</a:t>
            </a:r>
            <a:endParaRPr lang="en-US" altLang="ja-JP" dirty="0"/>
          </a:p>
          <a:p>
            <a:pPr marL="0" indent="0">
              <a:buNone/>
            </a:pPr>
            <a:r>
              <a:rPr kumimoji="1" lang="ja-JP" altLang="en-US"/>
              <a:t>→理論には様々な比較の仕方が存在する</a:t>
            </a:r>
            <a:endParaRPr kumimoji="1" lang="en-US" altLang="ja-JP" dirty="0"/>
          </a:p>
          <a:p>
            <a:pPr marL="514350" indent="-514350">
              <a:buFont typeface="+mj-lt"/>
              <a:buAutoNum type="arabicPeriod"/>
            </a:pPr>
            <a:endParaRPr kumimoji="1" lang="ja-JP" altLang="en-US"/>
          </a:p>
        </p:txBody>
      </p:sp>
      <p:sp>
        <p:nvSpPr>
          <p:cNvPr id="4" name="日付プレースホルダー 3">
            <a:extLst>
              <a:ext uri="{FF2B5EF4-FFF2-40B4-BE49-F238E27FC236}">
                <a16:creationId xmlns:a16="http://schemas.microsoft.com/office/drawing/2014/main" id="{CB00B61D-7F66-2B4A-9F13-86E5FC37EE46}"/>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C85B6AE5-CAC5-8D46-BC6B-67D07B98A3E5}"/>
              </a:ext>
            </a:extLst>
          </p:cNvPr>
          <p:cNvSpPr>
            <a:spLocks noGrp="1"/>
          </p:cNvSpPr>
          <p:nvPr>
            <p:ph type="sldNum" sz="quarter" idx="12"/>
          </p:nvPr>
        </p:nvSpPr>
        <p:spPr/>
        <p:txBody>
          <a:bodyPr/>
          <a:lstStyle/>
          <a:p>
            <a:fld id="{6C5D0697-FC9F-5848-968B-59552FFFC2E5}" type="slidenum">
              <a:rPr kumimoji="1" lang="ja-JP" altLang="en-US" smtClean="0"/>
              <a:t>29</a:t>
            </a:fld>
            <a:endParaRPr kumimoji="1" lang="ja-JP" altLang="en-US"/>
          </a:p>
        </p:txBody>
      </p:sp>
    </p:spTree>
    <p:extLst>
      <p:ext uri="{BB962C8B-B14F-4D97-AF65-F5344CB8AC3E}">
        <p14:creationId xmlns:p14="http://schemas.microsoft.com/office/powerpoint/2010/main" val="1800124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023C73-14D7-3F49-8943-310525918D7E}"/>
              </a:ext>
            </a:extLst>
          </p:cNvPr>
          <p:cNvSpPr>
            <a:spLocks noGrp="1"/>
          </p:cNvSpPr>
          <p:nvPr>
            <p:ph type="title"/>
          </p:nvPr>
        </p:nvSpPr>
        <p:spPr/>
        <p:txBody>
          <a:bodyPr/>
          <a:lstStyle/>
          <a:p>
            <a:r>
              <a:rPr kumimoji="1" lang="ja-JP" altLang="en-US"/>
              <a:t>統一と不統一</a:t>
            </a:r>
          </a:p>
        </p:txBody>
      </p:sp>
      <p:pic>
        <p:nvPicPr>
          <p:cNvPr id="9" name="コンテンツ プレースホルダー 8">
            <a:extLst>
              <a:ext uri="{FF2B5EF4-FFF2-40B4-BE49-F238E27FC236}">
                <a16:creationId xmlns:a16="http://schemas.microsoft.com/office/drawing/2014/main" id="{EFF06445-F28D-B245-9FAC-445A865B175F}"/>
              </a:ext>
            </a:extLst>
          </p:cNvPr>
          <p:cNvPicPr>
            <a:picLocks noGrp="1" noChangeAspect="1"/>
          </p:cNvPicPr>
          <p:nvPr>
            <p:ph idx="1"/>
          </p:nvPr>
        </p:nvPicPr>
        <p:blipFill>
          <a:blip r:embed="rId2"/>
          <a:stretch>
            <a:fillRect/>
          </a:stretch>
        </p:blipFill>
        <p:spPr>
          <a:xfrm>
            <a:off x="838200" y="1690688"/>
            <a:ext cx="10372184" cy="4209002"/>
          </a:xfrm>
        </p:spPr>
      </p:pic>
      <p:sp>
        <p:nvSpPr>
          <p:cNvPr id="3" name="日付プレースホルダー 2">
            <a:extLst>
              <a:ext uri="{FF2B5EF4-FFF2-40B4-BE49-F238E27FC236}">
                <a16:creationId xmlns:a16="http://schemas.microsoft.com/office/drawing/2014/main" id="{C764F13F-7C68-5C40-970A-EDC4DB242CC1}"/>
              </a:ext>
            </a:extLst>
          </p:cNvPr>
          <p:cNvSpPr>
            <a:spLocks noGrp="1"/>
          </p:cNvSpPr>
          <p:nvPr>
            <p:ph type="dt" sz="half" idx="10"/>
          </p:nvPr>
        </p:nvSpPr>
        <p:spPr/>
        <p:txBody>
          <a:bodyPr/>
          <a:lstStyle/>
          <a:p>
            <a:r>
              <a:rPr kumimoji="1" lang="en-US" altLang="ja-JP"/>
              <a:t>2021/2/10</a:t>
            </a:r>
            <a:endParaRPr kumimoji="1" lang="ja-JP" altLang="en-US"/>
          </a:p>
        </p:txBody>
      </p:sp>
      <p:sp>
        <p:nvSpPr>
          <p:cNvPr id="5" name="スライド番号プレースホルダー 4">
            <a:extLst>
              <a:ext uri="{FF2B5EF4-FFF2-40B4-BE49-F238E27FC236}">
                <a16:creationId xmlns:a16="http://schemas.microsoft.com/office/drawing/2014/main" id="{693A209A-9816-1A48-829D-4795682AF7C7}"/>
              </a:ext>
            </a:extLst>
          </p:cNvPr>
          <p:cNvSpPr>
            <a:spLocks noGrp="1"/>
          </p:cNvSpPr>
          <p:nvPr>
            <p:ph type="sldNum" sz="quarter" idx="12"/>
          </p:nvPr>
        </p:nvSpPr>
        <p:spPr/>
        <p:txBody>
          <a:bodyPr/>
          <a:lstStyle/>
          <a:p>
            <a:fld id="{6C5D0697-FC9F-5848-968B-59552FFFC2E5}" type="slidenum">
              <a:rPr kumimoji="1" lang="ja-JP" altLang="en-US" smtClean="0"/>
              <a:t>30</a:t>
            </a:fld>
            <a:endParaRPr kumimoji="1" lang="ja-JP" altLang="en-US"/>
          </a:p>
        </p:txBody>
      </p:sp>
    </p:spTree>
    <p:extLst>
      <p:ext uri="{BB962C8B-B14F-4D97-AF65-F5344CB8AC3E}">
        <p14:creationId xmlns:p14="http://schemas.microsoft.com/office/powerpoint/2010/main" val="3358274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8397A1-FCEC-D140-B3CF-10559636D548}"/>
              </a:ext>
            </a:extLst>
          </p:cNvPr>
          <p:cNvSpPr>
            <a:spLocks noGrp="1"/>
          </p:cNvSpPr>
          <p:nvPr>
            <p:ph type="title"/>
          </p:nvPr>
        </p:nvSpPr>
        <p:spPr/>
        <p:txBody>
          <a:bodyPr/>
          <a:lstStyle/>
          <a:p>
            <a:r>
              <a:rPr lang="ja-JP" altLang="en-US"/>
              <a:t>存在論的なものと認識論的なもの</a:t>
            </a:r>
            <a:endParaRPr kumimoji="1" lang="ja-JP" altLang="en-US"/>
          </a:p>
        </p:txBody>
      </p:sp>
      <p:pic>
        <p:nvPicPr>
          <p:cNvPr id="5" name="コンテンツ プレースホルダー 4">
            <a:extLst>
              <a:ext uri="{FF2B5EF4-FFF2-40B4-BE49-F238E27FC236}">
                <a16:creationId xmlns:a16="http://schemas.microsoft.com/office/drawing/2014/main" id="{4473369D-C4C4-284C-A0F3-77BBCDC87C70}"/>
              </a:ext>
            </a:extLst>
          </p:cNvPr>
          <p:cNvPicPr>
            <a:picLocks noGrp="1" noChangeAspect="1"/>
          </p:cNvPicPr>
          <p:nvPr>
            <p:ph idx="1"/>
          </p:nvPr>
        </p:nvPicPr>
        <p:blipFill>
          <a:blip r:embed="rId2"/>
          <a:stretch>
            <a:fillRect/>
          </a:stretch>
        </p:blipFill>
        <p:spPr>
          <a:xfrm>
            <a:off x="1555914" y="1690688"/>
            <a:ext cx="8894154" cy="4454080"/>
          </a:xfrm>
        </p:spPr>
      </p:pic>
      <p:sp>
        <p:nvSpPr>
          <p:cNvPr id="3" name="日付プレースホルダー 2">
            <a:extLst>
              <a:ext uri="{FF2B5EF4-FFF2-40B4-BE49-F238E27FC236}">
                <a16:creationId xmlns:a16="http://schemas.microsoft.com/office/drawing/2014/main" id="{2EC91FD2-037C-794F-9B33-1FC5836515F4}"/>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FCC4FE4D-8998-124A-9061-2357CCBBF73D}"/>
              </a:ext>
            </a:extLst>
          </p:cNvPr>
          <p:cNvSpPr>
            <a:spLocks noGrp="1"/>
          </p:cNvSpPr>
          <p:nvPr>
            <p:ph type="sldNum" sz="quarter" idx="12"/>
          </p:nvPr>
        </p:nvSpPr>
        <p:spPr/>
        <p:txBody>
          <a:bodyPr/>
          <a:lstStyle/>
          <a:p>
            <a:fld id="{6C5D0697-FC9F-5848-968B-59552FFFC2E5}" type="slidenum">
              <a:rPr kumimoji="1" lang="ja-JP" altLang="en-US" smtClean="0"/>
              <a:t>31</a:t>
            </a:fld>
            <a:endParaRPr kumimoji="1" lang="ja-JP" altLang="en-US"/>
          </a:p>
        </p:txBody>
      </p:sp>
    </p:spTree>
    <p:extLst>
      <p:ext uri="{BB962C8B-B14F-4D97-AF65-F5344CB8AC3E}">
        <p14:creationId xmlns:p14="http://schemas.microsoft.com/office/powerpoint/2010/main" val="3193860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1FBA4D-0942-F645-ABFE-D14203DA4BDE}"/>
              </a:ext>
            </a:extLst>
          </p:cNvPr>
          <p:cNvSpPr>
            <a:spLocks noGrp="1"/>
          </p:cNvSpPr>
          <p:nvPr>
            <p:ph type="title"/>
          </p:nvPr>
        </p:nvSpPr>
        <p:spPr/>
        <p:txBody>
          <a:bodyPr/>
          <a:lstStyle/>
          <a:p>
            <a:r>
              <a:rPr kumimoji="1" lang="ja-JP" altLang="en-US"/>
              <a:t>数学における双対性</a:t>
            </a:r>
          </a:p>
        </p:txBody>
      </p:sp>
      <p:pic>
        <p:nvPicPr>
          <p:cNvPr id="5" name="コンテンツ プレースホルダー 4">
            <a:extLst>
              <a:ext uri="{FF2B5EF4-FFF2-40B4-BE49-F238E27FC236}">
                <a16:creationId xmlns:a16="http://schemas.microsoft.com/office/drawing/2014/main" id="{2C63540E-D76C-B04D-B3A2-3D348875706E}"/>
              </a:ext>
            </a:extLst>
          </p:cNvPr>
          <p:cNvPicPr>
            <a:picLocks noGrp="1" noChangeAspect="1"/>
          </p:cNvPicPr>
          <p:nvPr>
            <p:ph idx="1"/>
          </p:nvPr>
        </p:nvPicPr>
        <p:blipFill>
          <a:blip r:embed="rId2"/>
          <a:stretch>
            <a:fillRect/>
          </a:stretch>
        </p:blipFill>
        <p:spPr>
          <a:xfrm>
            <a:off x="1597796" y="1690688"/>
            <a:ext cx="9002159" cy="4697920"/>
          </a:xfrm>
        </p:spPr>
      </p:pic>
      <p:sp>
        <p:nvSpPr>
          <p:cNvPr id="3" name="日付プレースホルダー 2">
            <a:extLst>
              <a:ext uri="{FF2B5EF4-FFF2-40B4-BE49-F238E27FC236}">
                <a16:creationId xmlns:a16="http://schemas.microsoft.com/office/drawing/2014/main" id="{66D7CD60-1105-3B43-A9C2-01E9BE946078}"/>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D7940384-681B-794B-8798-39F9F5C560E6}"/>
              </a:ext>
            </a:extLst>
          </p:cNvPr>
          <p:cNvSpPr>
            <a:spLocks noGrp="1"/>
          </p:cNvSpPr>
          <p:nvPr>
            <p:ph type="sldNum" sz="quarter" idx="12"/>
          </p:nvPr>
        </p:nvSpPr>
        <p:spPr/>
        <p:txBody>
          <a:bodyPr/>
          <a:lstStyle/>
          <a:p>
            <a:fld id="{6C5D0697-FC9F-5848-968B-59552FFFC2E5}" type="slidenum">
              <a:rPr kumimoji="1" lang="ja-JP" altLang="en-US" smtClean="0"/>
              <a:t>32</a:t>
            </a:fld>
            <a:endParaRPr kumimoji="1" lang="ja-JP" altLang="en-US"/>
          </a:p>
        </p:txBody>
      </p:sp>
    </p:spTree>
    <p:extLst>
      <p:ext uri="{BB962C8B-B14F-4D97-AF65-F5344CB8AC3E}">
        <p14:creationId xmlns:p14="http://schemas.microsoft.com/office/powerpoint/2010/main" val="137250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C3A13-794D-EB47-9DA1-29DB7AC3E9B3}"/>
              </a:ext>
            </a:extLst>
          </p:cNvPr>
          <p:cNvSpPr>
            <a:spLocks noGrp="1"/>
          </p:cNvSpPr>
          <p:nvPr>
            <p:ph type="title"/>
          </p:nvPr>
        </p:nvSpPr>
        <p:spPr/>
        <p:txBody>
          <a:bodyPr/>
          <a:lstStyle/>
          <a:p>
            <a:r>
              <a:rPr kumimoji="1" lang="ja-JP" altLang="en-US"/>
              <a:t>双対性概念</a:t>
            </a:r>
          </a:p>
        </p:txBody>
      </p:sp>
      <p:pic>
        <p:nvPicPr>
          <p:cNvPr id="9" name="図 8">
            <a:extLst>
              <a:ext uri="{FF2B5EF4-FFF2-40B4-BE49-F238E27FC236}">
                <a16:creationId xmlns:a16="http://schemas.microsoft.com/office/drawing/2014/main" id="{C55FB6A1-A68F-2140-8BD1-56F42B18DF41}"/>
              </a:ext>
            </a:extLst>
          </p:cNvPr>
          <p:cNvPicPr>
            <a:picLocks noChangeAspect="1"/>
          </p:cNvPicPr>
          <p:nvPr/>
        </p:nvPicPr>
        <p:blipFill>
          <a:blip r:embed="rId2"/>
          <a:stretch>
            <a:fillRect/>
          </a:stretch>
        </p:blipFill>
        <p:spPr>
          <a:xfrm>
            <a:off x="2392680" y="4401934"/>
            <a:ext cx="6096000" cy="1638300"/>
          </a:xfrm>
          <a:prstGeom prst="rect">
            <a:avLst/>
          </a:prstGeom>
        </p:spPr>
      </p:pic>
      <p:sp>
        <p:nvSpPr>
          <p:cNvPr id="3" name="日付プレースホルダー 2">
            <a:extLst>
              <a:ext uri="{FF2B5EF4-FFF2-40B4-BE49-F238E27FC236}">
                <a16:creationId xmlns:a16="http://schemas.microsoft.com/office/drawing/2014/main" id="{5E48B90D-0C1B-D34A-B27B-6709304C0ABB}"/>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5FEE2073-2E5A-C847-9BBC-AEC6C7E51E46}"/>
              </a:ext>
            </a:extLst>
          </p:cNvPr>
          <p:cNvSpPr>
            <a:spLocks noGrp="1"/>
          </p:cNvSpPr>
          <p:nvPr>
            <p:ph type="sldNum" sz="quarter" idx="12"/>
          </p:nvPr>
        </p:nvSpPr>
        <p:spPr/>
        <p:txBody>
          <a:bodyPr/>
          <a:lstStyle/>
          <a:p>
            <a:fld id="{6C5D0697-FC9F-5848-968B-59552FFFC2E5}" type="slidenum">
              <a:rPr kumimoji="1" lang="ja-JP" altLang="en-US" smtClean="0"/>
              <a:t>33</a:t>
            </a:fld>
            <a:endParaRPr kumimoji="1" lang="ja-JP" altLang="en-US"/>
          </a:p>
        </p:txBody>
      </p:sp>
      <p:sp>
        <p:nvSpPr>
          <p:cNvPr id="7" name="コンテンツ プレースホルダー 6">
            <a:extLst>
              <a:ext uri="{FF2B5EF4-FFF2-40B4-BE49-F238E27FC236}">
                <a16:creationId xmlns:a16="http://schemas.microsoft.com/office/drawing/2014/main" id="{0E221D8C-5869-E14A-B88E-F9A20ECFE487}"/>
              </a:ext>
            </a:extLst>
          </p:cNvPr>
          <p:cNvSpPr>
            <a:spLocks noGrp="1"/>
          </p:cNvSpPr>
          <p:nvPr>
            <p:ph idx="1"/>
          </p:nvPr>
        </p:nvSpPr>
        <p:spPr>
          <a:xfrm>
            <a:off x="838200" y="1584394"/>
            <a:ext cx="10515600" cy="4351338"/>
          </a:xfrm>
        </p:spPr>
        <p:txBody>
          <a:bodyPr/>
          <a:lstStyle/>
          <a:p>
            <a:r>
              <a:rPr lang="ja-JP" altLang="en-US"/>
              <a:t>二元論における対立する二つの立場の関係性を詳しく見る</a:t>
            </a:r>
            <a:endParaRPr lang="en-US" altLang="ja-JP" dirty="0"/>
          </a:p>
          <a:p>
            <a:endParaRPr lang="en-US" altLang="ja-JP" dirty="0"/>
          </a:p>
          <a:p>
            <a:r>
              <a:rPr lang="ja-JP" altLang="en-US"/>
              <a:t>両者の関係には相補的な関係性が見出せる</a:t>
            </a:r>
            <a:endParaRPr lang="en-US" altLang="ja-JP" dirty="0"/>
          </a:p>
          <a:p>
            <a:endParaRPr lang="en-US" altLang="ja-JP" dirty="0"/>
          </a:p>
          <a:p>
            <a:r>
              <a:rPr lang="ja-JP" altLang="en-US"/>
              <a:t>両者を数学的に厳密に定式化すると双対性が成立する</a:t>
            </a:r>
            <a:endParaRPr lang="en-US" altLang="ja-JP" dirty="0"/>
          </a:p>
          <a:p>
            <a:endParaRPr lang="en-US" altLang="ja-JP" dirty="0"/>
          </a:p>
          <a:p>
            <a:endParaRPr lang="ja-JP" altLang="en-US"/>
          </a:p>
        </p:txBody>
      </p:sp>
    </p:spTree>
    <p:extLst>
      <p:ext uri="{BB962C8B-B14F-4D97-AF65-F5344CB8AC3E}">
        <p14:creationId xmlns:p14="http://schemas.microsoft.com/office/powerpoint/2010/main" val="1627072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C3A13-794D-EB47-9DA1-29DB7AC3E9B3}"/>
              </a:ext>
            </a:extLst>
          </p:cNvPr>
          <p:cNvSpPr>
            <a:spLocks noGrp="1"/>
          </p:cNvSpPr>
          <p:nvPr>
            <p:ph type="title"/>
          </p:nvPr>
        </p:nvSpPr>
        <p:spPr/>
        <p:txBody>
          <a:bodyPr/>
          <a:lstStyle/>
          <a:p>
            <a:r>
              <a:rPr kumimoji="1" lang="ja-JP" altLang="en-US"/>
              <a:t>双対性概念</a:t>
            </a:r>
          </a:p>
        </p:txBody>
      </p:sp>
      <p:pic>
        <p:nvPicPr>
          <p:cNvPr id="5" name="コンテンツ プレースホルダー 4">
            <a:extLst>
              <a:ext uri="{FF2B5EF4-FFF2-40B4-BE49-F238E27FC236}">
                <a16:creationId xmlns:a16="http://schemas.microsoft.com/office/drawing/2014/main" id="{8DAE1AD2-D19B-534B-8B40-34C1A1EAD117}"/>
              </a:ext>
            </a:extLst>
          </p:cNvPr>
          <p:cNvPicPr>
            <a:picLocks noGrp="1" noChangeAspect="1"/>
          </p:cNvPicPr>
          <p:nvPr>
            <p:ph idx="1"/>
          </p:nvPr>
        </p:nvPicPr>
        <p:blipFill>
          <a:blip r:embed="rId2"/>
          <a:stretch>
            <a:fillRect/>
          </a:stretch>
        </p:blipFill>
        <p:spPr>
          <a:xfrm>
            <a:off x="918754" y="2975357"/>
            <a:ext cx="9329928" cy="1419200"/>
          </a:xfrm>
        </p:spPr>
      </p:pic>
      <p:pic>
        <p:nvPicPr>
          <p:cNvPr id="11" name="図 10">
            <a:extLst>
              <a:ext uri="{FF2B5EF4-FFF2-40B4-BE49-F238E27FC236}">
                <a16:creationId xmlns:a16="http://schemas.microsoft.com/office/drawing/2014/main" id="{8F8A10E8-E52B-694E-8A28-BC56C20EBB77}"/>
              </a:ext>
            </a:extLst>
          </p:cNvPr>
          <p:cNvPicPr>
            <a:picLocks noChangeAspect="1"/>
          </p:cNvPicPr>
          <p:nvPr/>
        </p:nvPicPr>
        <p:blipFill>
          <a:blip r:embed="rId3"/>
          <a:stretch>
            <a:fillRect/>
          </a:stretch>
        </p:blipFill>
        <p:spPr>
          <a:xfrm>
            <a:off x="1829965" y="4605069"/>
            <a:ext cx="6540500" cy="1751281"/>
          </a:xfrm>
          <a:prstGeom prst="rect">
            <a:avLst/>
          </a:prstGeom>
        </p:spPr>
      </p:pic>
      <p:sp>
        <p:nvSpPr>
          <p:cNvPr id="3" name="日付プレースホルダー 2">
            <a:extLst>
              <a:ext uri="{FF2B5EF4-FFF2-40B4-BE49-F238E27FC236}">
                <a16:creationId xmlns:a16="http://schemas.microsoft.com/office/drawing/2014/main" id="{5E48B90D-0C1B-D34A-B27B-6709304C0ABB}"/>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5FEE2073-2E5A-C847-9BBC-AEC6C7E51E46}"/>
              </a:ext>
            </a:extLst>
          </p:cNvPr>
          <p:cNvSpPr>
            <a:spLocks noGrp="1"/>
          </p:cNvSpPr>
          <p:nvPr>
            <p:ph type="sldNum" sz="quarter" idx="12"/>
          </p:nvPr>
        </p:nvSpPr>
        <p:spPr/>
        <p:txBody>
          <a:bodyPr/>
          <a:lstStyle/>
          <a:p>
            <a:fld id="{6C5D0697-FC9F-5848-968B-59552FFFC2E5}" type="slidenum">
              <a:rPr kumimoji="1" lang="ja-JP" altLang="en-US" smtClean="0"/>
              <a:t>34</a:t>
            </a:fld>
            <a:endParaRPr kumimoji="1" lang="ja-JP" altLang="en-US"/>
          </a:p>
        </p:txBody>
      </p:sp>
      <p:sp>
        <p:nvSpPr>
          <p:cNvPr id="7" name="テキスト ボックス 6">
            <a:extLst>
              <a:ext uri="{FF2B5EF4-FFF2-40B4-BE49-F238E27FC236}">
                <a16:creationId xmlns:a16="http://schemas.microsoft.com/office/drawing/2014/main" id="{47A849C6-FA32-4146-B866-1D42D4FFD34A}"/>
              </a:ext>
            </a:extLst>
          </p:cNvPr>
          <p:cNvSpPr txBox="1"/>
          <p:nvPr/>
        </p:nvSpPr>
        <p:spPr>
          <a:xfrm>
            <a:off x="918754" y="1901508"/>
            <a:ext cx="5489003"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a:t>数学における双対性</a:t>
            </a:r>
            <a:r>
              <a:rPr kumimoji="1" lang="en-US" altLang="ja-JP" sz="2400" dirty="0"/>
              <a:t> = </a:t>
            </a:r>
            <a:r>
              <a:rPr kumimoji="1" lang="ja-JP" altLang="en-US" sz="2400"/>
              <a:t>数学的双対性</a:t>
            </a:r>
            <a:endParaRPr kumimoji="1" lang="en-US" altLang="ja-JP" sz="2400" dirty="0"/>
          </a:p>
          <a:p>
            <a:pPr marL="285750" indent="-285750">
              <a:buFont typeface="Arial" panose="020B0604020202020204" pitchFamily="34" charset="0"/>
              <a:buChar char="•"/>
            </a:pPr>
            <a:r>
              <a:rPr lang="ja-JP" altLang="en-US" sz="2400"/>
              <a:t>思想における双対性</a:t>
            </a:r>
            <a:r>
              <a:rPr lang="en-US" altLang="ja-JP" sz="2400" dirty="0"/>
              <a:t> = </a:t>
            </a:r>
            <a:r>
              <a:rPr lang="ja-JP" altLang="en-US" sz="2400"/>
              <a:t>思想的双対性</a:t>
            </a:r>
            <a:endParaRPr kumimoji="1" lang="ja-JP" altLang="en-US" sz="2400"/>
          </a:p>
        </p:txBody>
      </p:sp>
    </p:spTree>
    <p:extLst>
      <p:ext uri="{BB962C8B-B14F-4D97-AF65-F5344CB8AC3E}">
        <p14:creationId xmlns:p14="http://schemas.microsoft.com/office/powerpoint/2010/main" val="1929908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B98B88-EAB8-0B4C-A4BF-C9ED5CACC16C}"/>
              </a:ext>
            </a:extLst>
          </p:cNvPr>
          <p:cNvSpPr>
            <a:spLocks noGrp="1"/>
          </p:cNvSpPr>
          <p:nvPr>
            <p:ph type="title"/>
          </p:nvPr>
        </p:nvSpPr>
        <p:spPr/>
        <p:txBody>
          <a:bodyPr/>
          <a:lstStyle/>
          <a:p>
            <a:r>
              <a:rPr kumimoji="1" lang="ja-JP" altLang="en-US"/>
              <a:t>非双対性</a:t>
            </a:r>
          </a:p>
        </p:txBody>
      </p:sp>
      <p:pic>
        <p:nvPicPr>
          <p:cNvPr id="5" name="コンテンツ プレースホルダー 4">
            <a:extLst>
              <a:ext uri="{FF2B5EF4-FFF2-40B4-BE49-F238E27FC236}">
                <a16:creationId xmlns:a16="http://schemas.microsoft.com/office/drawing/2014/main" id="{97E490A7-A994-B447-9CEA-F53F6339648E}"/>
              </a:ext>
            </a:extLst>
          </p:cNvPr>
          <p:cNvPicPr>
            <a:picLocks noGrp="1" noChangeAspect="1"/>
          </p:cNvPicPr>
          <p:nvPr>
            <p:ph idx="1"/>
          </p:nvPr>
        </p:nvPicPr>
        <p:blipFill>
          <a:blip r:embed="rId2"/>
          <a:stretch>
            <a:fillRect/>
          </a:stretch>
        </p:blipFill>
        <p:spPr>
          <a:xfrm>
            <a:off x="1264482" y="4120380"/>
            <a:ext cx="10229018" cy="1987264"/>
          </a:xfrm>
        </p:spPr>
      </p:pic>
      <p:sp>
        <p:nvSpPr>
          <p:cNvPr id="3" name="日付プレースホルダー 2">
            <a:extLst>
              <a:ext uri="{FF2B5EF4-FFF2-40B4-BE49-F238E27FC236}">
                <a16:creationId xmlns:a16="http://schemas.microsoft.com/office/drawing/2014/main" id="{EC09810F-EEBA-F946-977B-7AE21D3B1EDB}"/>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82DEB6E2-3AB8-AB4B-946D-3EDF672F291D}"/>
              </a:ext>
            </a:extLst>
          </p:cNvPr>
          <p:cNvSpPr>
            <a:spLocks noGrp="1"/>
          </p:cNvSpPr>
          <p:nvPr>
            <p:ph type="sldNum" sz="quarter" idx="12"/>
          </p:nvPr>
        </p:nvSpPr>
        <p:spPr/>
        <p:txBody>
          <a:bodyPr/>
          <a:lstStyle/>
          <a:p>
            <a:fld id="{6C5D0697-FC9F-5848-968B-59552FFFC2E5}" type="slidenum">
              <a:rPr kumimoji="1" lang="ja-JP" altLang="en-US" smtClean="0"/>
              <a:t>35</a:t>
            </a:fld>
            <a:endParaRPr kumimoji="1" lang="ja-JP" altLang="en-US"/>
          </a:p>
        </p:txBody>
      </p:sp>
      <p:sp>
        <p:nvSpPr>
          <p:cNvPr id="4" name="テキスト ボックス 3">
            <a:extLst>
              <a:ext uri="{FF2B5EF4-FFF2-40B4-BE49-F238E27FC236}">
                <a16:creationId xmlns:a16="http://schemas.microsoft.com/office/drawing/2014/main" id="{B396E2D6-EE20-8C4F-8F58-E1A8A736204F}"/>
              </a:ext>
            </a:extLst>
          </p:cNvPr>
          <p:cNvSpPr txBox="1"/>
          <p:nvPr/>
        </p:nvSpPr>
        <p:spPr>
          <a:xfrm>
            <a:off x="838200" y="2084527"/>
            <a:ext cx="10515600" cy="193899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a:t>双対性を構成する「存在論的なもの」</a:t>
            </a:r>
            <a:r>
              <a:rPr kumimoji="1" lang="en-US" altLang="ja-JP" sz="2400" dirty="0"/>
              <a:t>or</a:t>
            </a:r>
            <a:r>
              <a:rPr kumimoji="1" lang="ja-JP" altLang="en-US" sz="2400"/>
              <a:t>「認識論的なもの」のいずれ</a:t>
            </a:r>
            <a:r>
              <a:rPr lang="ja-JP" altLang="en-US" sz="2400"/>
              <a:t>かが過剰になることによって生じる関係性</a:t>
            </a:r>
            <a:endParaRPr lang="en-US" altLang="ja-JP" sz="2400" dirty="0"/>
          </a:p>
          <a:p>
            <a:endParaRPr kumimoji="1" lang="en-US" altLang="ja-JP" sz="2400" dirty="0"/>
          </a:p>
          <a:p>
            <a:pPr marL="342900" indent="-342900">
              <a:buFont typeface="Arial" panose="020B0604020202020204" pitchFamily="34" charset="0"/>
              <a:buChar char="•"/>
            </a:pPr>
            <a:r>
              <a:rPr lang="ja-JP" altLang="en-US" sz="2400"/>
              <a:t>存在論的なものが過剰になって生じる例として「不完全性定理」や「フレーム問題」がある</a:t>
            </a:r>
            <a:endParaRPr kumimoji="1" lang="ja-JP" altLang="en-US" sz="2400"/>
          </a:p>
        </p:txBody>
      </p:sp>
    </p:spTree>
    <p:extLst>
      <p:ext uri="{BB962C8B-B14F-4D97-AF65-F5344CB8AC3E}">
        <p14:creationId xmlns:p14="http://schemas.microsoft.com/office/powerpoint/2010/main" val="2620951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円/楕円 20">
            <a:extLst>
              <a:ext uri="{FF2B5EF4-FFF2-40B4-BE49-F238E27FC236}">
                <a16:creationId xmlns:a16="http://schemas.microsoft.com/office/drawing/2014/main" id="{E813FE21-6AE6-4B4E-851E-F200FC175505}"/>
              </a:ext>
            </a:extLst>
          </p:cNvPr>
          <p:cNvSpPr/>
          <p:nvPr/>
        </p:nvSpPr>
        <p:spPr>
          <a:xfrm>
            <a:off x="1907708" y="1789690"/>
            <a:ext cx="7938464" cy="44230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圏論　</a:t>
            </a:r>
          </a:p>
        </p:txBody>
      </p:sp>
      <p:sp>
        <p:nvSpPr>
          <p:cNvPr id="2" name="タイトル 1">
            <a:extLst>
              <a:ext uri="{FF2B5EF4-FFF2-40B4-BE49-F238E27FC236}">
                <a16:creationId xmlns:a16="http://schemas.microsoft.com/office/drawing/2014/main" id="{4A3C6B37-63B6-CA44-BB5C-0E46D9728F66}"/>
              </a:ext>
            </a:extLst>
          </p:cNvPr>
          <p:cNvSpPr>
            <a:spLocks noGrp="1"/>
          </p:cNvSpPr>
          <p:nvPr>
            <p:ph type="title"/>
          </p:nvPr>
        </p:nvSpPr>
        <p:spPr>
          <a:xfrm>
            <a:off x="838200" y="365125"/>
            <a:ext cx="10515600" cy="1325563"/>
          </a:xfrm>
        </p:spPr>
        <p:txBody>
          <a:bodyPr/>
          <a:lstStyle/>
          <a:p>
            <a:r>
              <a:rPr kumimoji="1" lang="ja-JP" altLang="en-US"/>
              <a:t>圏論は諸学問分野へ応用されている</a:t>
            </a:r>
          </a:p>
        </p:txBody>
      </p:sp>
      <p:pic>
        <p:nvPicPr>
          <p:cNvPr id="5" name="図 4">
            <a:extLst>
              <a:ext uri="{FF2B5EF4-FFF2-40B4-BE49-F238E27FC236}">
                <a16:creationId xmlns:a16="http://schemas.microsoft.com/office/drawing/2014/main" id="{5E81DA74-E94B-2142-9982-DC466ECAA1BB}"/>
              </a:ext>
            </a:extLst>
          </p:cNvPr>
          <p:cNvPicPr>
            <a:picLocks noChangeAspect="1"/>
          </p:cNvPicPr>
          <p:nvPr/>
        </p:nvPicPr>
        <p:blipFill>
          <a:blip r:embed="rId2"/>
          <a:stretch>
            <a:fillRect/>
          </a:stretch>
        </p:blipFill>
        <p:spPr>
          <a:xfrm>
            <a:off x="4850157" y="4954745"/>
            <a:ext cx="1101657" cy="1543050"/>
          </a:xfrm>
          <a:prstGeom prst="rect">
            <a:avLst/>
          </a:prstGeom>
        </p:spPr>
      </p:pic>
      <p:pic>
        <p:nvPicPr>
          <p:cNvPr id="7" name="図 6">
            <a:extLst>
              <a:ext uri="{FF2B5EF4-FFF2-40B4-BE49-F238E27FC236}">
                <a16:creationId xmlns:a16="http://schemas.microsoft.com/office/drawing/2014/main" id="{24626457-0868-E544-BB40-6C8495EE94E3}"/>
              </a:ext>
            </a:extLst>
          </p:cNvPr>
          <p:cNvPicPr>
            <a:picLocks noChangeAspect="1"/>
          </p:cNvPicPr>
          <p:nvPr/>
        </p:nvPicPr>
        <p:blipFill>
          <a:blip r:embed="rId3"/>
          <a:stretch>
            <a:fillRect/>
          </a:stretch>
        </p:blipFill>
        <p:spPr>
          <a:xfrm>
            <a:off x="1375525" y="1834956"/>
            <a:ext cx="2820624" cy="1262377"/>
          </a:xfrm>
          <a:prstGeom prst="rect">
            <a:avLst/>
          </a:prstGeom>
        </p:spPr>
      </p:pic>
      <p:pic>
        <p:nvPicPr>
          <p:cNvPr id="9" name="図 8">
            <a:extLst>
              <a:ext uri="{FF2B5EF4-FFF2-40B4-BE49-F238E27FC236}">
                <a16:creationId xmlns:a16="http://schemas.microsoft.com/office/drawing/2014/main" id="{1D58661C-DE60-BE4E-8BDC-1191679D5982}"/>
              </a:ext>
            </a:extLst>
          </p:cNvPr>
          <p:cNvPicPr>
            <a:picLocks noChangeAspect="1"/>
          </p:cNvPicPr>
          <p:nvPr/>
        </p:nvPicPr>
        <p:blipFill>
          <a:blip r:embed="rId4"/>
          <a:stretch>
            <a:fillRect/>
          </a:stretch>
        </p:blipFill>
        <p:spPr>
          <a:xfrm>
            <a:off x="4756039" y="1411265"/>
            <a:ext cx="1874135" cy="1486098"/>
          </a:xfrm>
          <a:prstGeom prst="rect">
            <a:avLst/>
          </a:prstGeom>
        </p:spPr>
      </p:pic>
      <p:pic>
        <p:nvPicPr>
          <p:cNvPr id="14" name="図 13">
            <a:extLst>
              <a:ext uri="{FF2B5EF4-FFF2-40B4-BE49-F238E27FC236}">
                <a16:creationId xmlns:a16="http://schemas.microsoft.com/office/drawing/2014/main" id="{D19D8650-D741-A54B-AB89-00D6951C31FC}"/>
              </a:ext>
            </a:extLst>
          </p:cNvPr>
          <p:cNvPicPr>
            <a:picLocks noChangeAspect="1"/>
          </p:cNvPicPr>
          <p:nvPr/>
        </p:nvPicPr>
        <p:blipFill>
          <a:blip r:embed="rId5"/>
          <a:stretch>
            <a:fillRect/>
          </a:stretch>
        </p:blipFill>
        <p:spPr>
          <a:xfrm>
            <a:off x="8956886" y="3330317"/>
            <a:ext cx="2396914" cy="1348264"/>
          </a:xfrm>
          <a:prstGeom prst="rect">
            <a:avLst/>
          </a:prstGeom>
        </p:spPr>
      </p:pic>
      <p:pic>
        <p:nvPicPr>
          <p:cNvPr id="16" name="図 15">
            <a:extLst>
              <a:ext uri="{FF2B5EF4-FFF2-40B4-BE49-F238E27FC236}">
                <a16:creationId xmlns:a16="http://schemas.microsoft.com/office/drawing/2014/main" id="{E3BFDE98-B9DD-2444-840C-84867A7008F1}"/>
              </a:ext>
            </a:extLst>
          </p:cNvPr>
          <p:cNvPicPr>
            <a:picLocks noChangeAspect="1"/>
          </p:cNvPicPr>
          <p:nvPr/>
        </p:nvPicPr>
        <p:blipFill>
          <a:blip r:embed="rId6"/>
          <a:stretch>
            <a:fillRect/>
          </a:stretch>
        </p:blipFill>
        <p:spPr>
          <a:xfrm>
            <a:off x="7749955" y="1411265"/>
            <a:ext cx="1719577" cy="1719577"/>
          </a:xfrm>
          <a:prstGeom prst="rect">
            <a:avLst/>
          </a:prstGeom>
        </p:spPr>
      </p:pic>
      <p:pic>
        <p:nvPicPr>
          <p:cNvPr id="18" name="図 17">
            <a:extLst>
              <a:ext uri="{FF2B5EF4-FFF2-40B4-BE49-F238E27FC236}">
                <a16:creationId xmlns:a16="http://schemas.microsoft.com/office/drawing/2014/main" id="{546E35E3-A28A-3A45-9906-785B10EBFC8E}"/>
              </a:ext>
            </a:extLst>
          </p:cNvPr>
          <p:cNvPicPr>
            <a:picLocks noChangeAspect="1"/>
          </p:cNvPicPr>
          <p:nvPr/>
        </p:nvPicPr>
        <p:blipFill>
          <a:blip r:embed="rId7"/>
          <a:stretch>
            <a:fillRect/>
          </a:stretch>
        </p:blipFill>
        <p:spPr>
          <a:xfrm>
            <a:off x="1461041" y="4141640"/>
            <a:ext cx="2655235" cy="1991427"/>
          </a:xfrm>
          <a:prstGeom prst="rect">
            <a:avLst/>
          </a:prstGeom>
        </p:spPr>
      </p:pic>
      <p:pic>
        <p:nvPicPr>
          <p:cNvPr id="20" name="図 19">
            <a:extLst>
              <a:ext uri="{FF2B5EF4-FFF2-40B4-BE49-F238E27FC236}">
                <a16:creationId xmlns:a16="http://schemas.microsoft.com/office/drawing/2014/main" id="{76716C6B-8B9D-404E-A66D-4E40B4C50436}"/>
              </a:ext>
            </a:extLst>
          </p:cNvPr>
          <p:cNvPicPr>
            <a:picLocks noChangeAspect="1"/>
          </p:cNvPicPr>
          <p:nvPr/>
        </p:nvPicPr>
        <p:blipFill>
          <a:blip r:embed="rId8"/>
          <a:stretch>
            <a:fillRect/>
          </a:stretch>
        </p:blipFill>
        <p:spPr>
          <a:xfrm>
            <a:off x="7005545" y="4910271"/>
            <a:ext cx="2590751" cy="1587524"/>
          </a:xfrm>
          <a:prstGeom prst="rect">
            <a:avLst/>
          </a:prstGeom>
        </p:spPr>
      </p:pic>
      <p:sp>
        <p:nvSpPr>
          <p:cNvPr id="22" name="テキスト ボックス 21">
            <a:extLst>
              <a:ext uri="{FF2B5EF4-FFF2-40B4-BE49-F238E27FC236}">
                <a16:creationId xmlns:a16="http://schemas.microsoft.com/office/drawing/2014/main" id="{464331F2-9DEF-1D43-B6C2-DD0E68AA9BD5}"/>
              </a:ext>
            </a:extLst>
          </p:cNvPr>
          <p:cNvSpPr txBox="1"/>
          <p:nvPr/>
        </p:nvSpPr>
        <p:spPr>
          <a:xfrm>
            <a:off x="2116423" y="3158486"/>
            <a:ext cx="1338828" cy="369332"/>
          </a:xfrm>
          <a:prstGeom prst="rect">
            <a:avLst/>
          </a:prstGeom>
          <a:noFill/>
        </p:spPr>
        <p:txBody>
          <a:bodyPr wrap="none" rtlCol="0">
            <a:spAutoFit/>
          </a:bodyPr>
          <a:lstStyle/>
          <a:p>
            <a:r>
              <a:rPr kumimoji="1" lang="ja-JP" altLang="en-US"/>
              <a:t>計算機科学</a:t>
            </a:r>
          </a:p>
        </p:txBody>
      </p:sp>
      <p:sp>
        <p:nvSpPr>
          <p:cNvPr id="23" name="テキスト ボックス 22">
            <a:extLst>
              <a:ext uri="{FF2B5EF4-FFF2-40B4-BE49-F238E27FC236}">
                <a16:creationId xmlns:a16="http://schemas.microsoft.com/office/drawing/2014/main" id="{11E63376-2DE1-B341-9A9A-79C86B84BE46}"/>
              </a:ext>
            </a:extLst>
          </p:cNvPr>
          <p:cNvSpPr txBox="1"/>
          <p:nvPr/>
        </p:nvSpPr>
        <p:spPr>
          <a:xfrm>
            <a:off x="7862338" y="3145651"/>
            <a:ext cx="877163" cy="369332"/>
          </a:xfrm>
          <a:prstGeom prst="rect">
            <a:avLst/>
          </a:prstGeom>
          <a:noFill/>
        </p:spPr>
        <p:txBody>
          <a:bodyPr wrap="none" rtlCol="0">
            <a:spAutoFit/>
          </a:bodyPr>
          <a:lstStyle/>
          <a:p>
            <a:r>
              <a:rPr kumimoji="1" lang="ja-JP" altLang="en-US"/>
              <a:t>言語学</a:t>
            </a:r>
          </a:p>
        </p:txBody>
      </p:sp>
      <p:sp>
        <p:nvSpPr>
          <p:cNvPr id="24" name="テキスト ボックス 23">
            <a:extLst>
              <a:ext uri="{FF2B5EF4-FFF2-40B4-BE49-F238E27FC236}">
                <a16:creationId xmlns:a16="http://schemas.microsoft.com/office/drawing/2014/main" id="{5765E6BA-237A-E84F-9EF1-822576EE55EF}"/>
              </a:ext>
            </a:extLst>
          </p:cNvPr>
          <p:cNvSpPr txBox="1"/>
          <p:nvPr/>
        </p:nvSpPr>
        <p:spPr>
          <a:xfrm>
            <a:off x="9795308" y="4730214"/>
            <a:ext cx="877163" cy="369332"/>
          </a:xfrm>
          <a:prstGeom prst="rect">
            <a:avLst/>
          </a:prstGeom>
          <a:noFill/>
        </p:spPr>
        <p:txBody>
          <a:bodyPr wrap="none" rtlCol="0">
            <a:spAutoFit/>
          </a:bodyPr>
          <a:lstStyle/>
          <a:p>
            <a:r>
              <a:rPr kumimoji="1" lang="ja-JP" altLang="en-US"/>
              <a:t>生物学</a:t>
            </a:r>
          </a:p>
        </p:txBody>
      </p:sp>
      <p:sp>
        <p:nvSpPr>
          <p:cNvPr id="25" name="テキスト ボックス 24">
            <a:extLst>
              <a:ext uri="{FF2B5EF4-FFF2-40B4-BE49-F238E27FC236}">
                <a16:creationId xmlns:a16="http://schemas.microsoft.com/office/drawing/2014/main" id="{C4E9BD93-2236-D341-BDE4-5B046C177F8B}"/>
              </a:ext>
            </a:extLst>
          </p:cNvPr>
          <p:cNvSpPr txBox="1"/>
          <p:nvPr/>
        </p:nvSpPr>
        <p:spPr>
          <a:xfrm>
            <a:off x="7732580" y="6488668"/>
            <a:ext cx="877163" cy="369332"/>
          </a:xfrm>
          <a:prstGeom prst="rect">
            <a:avLst/>
          </a:prstGeom>
          <a:noFill/>
        </p:spPr>
        <p:txBody>
          <a:bodyPr wrap="none" rtlCol="0">
            <a:spAutoFit/>
          </a:bodyPr>
          <a:lstStyle/>
          <a:p>
            <a:r>
              <a:rPr kumimoji="1" lang="ja-JP" altLang="en-US"/>
              <a:t>社会学</a:t>
            </a:r>
          </a:p>
        </p:txBody>
      </p:sp>
      <p:sp>
        <p:nvSpPr>
          <p:cNvPr id="26" name="テキスト ボックス 25">
            <a:extLst>
              <a:ext uri="{FF2B5EF4-FFF2-40B4-BE49-F238E27FC236}">
                <a16:creationId xmlns:a16="http://schemas.microsoft.com/office/drawing/2014/main" id="{D7EFDF9D-FC3F-BB4C-A37C-343710D76F4E}"/>
              </a:ext>
            </a:extLst>
          </p:cNvPr>
          <p:cNvSpPr txBox="1"/>
          <p:nvPr/>
        </p:nvSpPr>
        <p:spPr>
          <a:xfrm>
            <a:off x="5077819" y="6510797"/>
            <a:ext cx="646331" cy="369332"/>
          </a:xfrm>
          <a:prstGeom prst="rect">
            <a:avLst/>
          </a:prstGeom>
          <a:noFill/>
        </p:spPr>
        <p:txBody>
          <a:bodyPr wrap="none" rtlCol="0">
            <a:spAutoFit/>
          </a:bodyPr>
          <a:lstStyle/>
          <a:p>
            <a:r>
              <a:rPr kumimoji="1" lang="ja-JP" altLang="en-US"/>
              <a:t>哲学</a:t>
            </a:r>
          </a:p>
        </p:txBody>
      </p:sp>
      <p:sp>
        <p:nvSpPr>
          <p:cNvPr id="27" name="テキスト ボックス 26">
            <a:extLst>
              <a:ext uri="{FF2B5EF4-FFF2-40B4-BE49-F238E27FC236}">
                <a16:creationId xmlns:a16="http://schemas.microsoft.com/office/drawing/2014/main" id="{D26F9AD5-0D31-3D49-92C0-E0C67B90F862}"/>
              </a:ext>
            </a:extLst>
          </p:cNvPr>
          <p:cNvSpPr txBox="1"/>
          <p:nvPr/>
        </p:nvSpPr>
        <p:spPr>
          <a:xfrm>
            <a:off x="5358567" y="2928858"/>
            <a:ext cx="877163" cy="369332"/>
          </a:xfrm>
          <a:prstGeom prst="rect">
            <a:avLst/>
          </a:prstGeom>
          <a:noFill/>
        </p:spPr>
        <p:txBody>
          <a:bodyPr wrap="none" rtlCol="0">
            <a:spAutoFit/>
          </a:bodyPr>
          <a:lstStyle/>
          <a:p>
            <a:r>
              <a:rPr kumimoji="1" lang="ja-JP" altLang="en-US"/>
              <a:t>論理学</a:t>
            </a:r>
          </a:p>
        </p:txBody>
      </p:sp>
      <p:sp>
        <p:nvSpPr>
          <p:cNvPr id="28" name="テキスト ボックス 27">
            <a:extLst>
              <a:ext uri="{FF2B5EF4-FFF2-40B4-BE49-F238E27FC236}">
                <a16:creationId xmlns:a16="http://schemas.microsoft.com/office/drawing/2014/main" id="{220E9872-F26F-CF49-921D-A1FF00FE1631}"/>
              </a:ext>
            </a:extLst>
          </p:cNvPr>
          <p:cNvSpPr txBox="1"/>
          <p:nvPr/>
        </p:nvSpPr>
        <p:spPr>
          <a:xfrm>
            <a:off x="2049621" y="6196253"/>
            <a:ext cx="877163" cy="369332"/>
          </a:xfrm>
          <a:prstGeom prst="rect">
            <a:avLst/>
          </a:prstGeom>
          <a:noFill/>
        </p:spPr>
        <p:txBody>
          <a:bodyPr wrap="none" rtlCol="0">
            <a:spAutoFit/>
          </a:bodyPr>
          <a:lstStyle/>
          <a:p>
            <a:r>
              <a:rPr kumimoji="1" lang="ja-JP" altLang="en-US"/>
              <a:t>物理学</a:t>
            </a:r>
          </a:p>
        </p:txBody>
      </p:sp>
      <p:sp>
        <p:nvSpPr>
          <p:cNvPr id="3" name="日付プレースホルダー 2">
            <a:extLst>
              <a:ext uri="{FF2B5EF4-FFF2-40B4-BE49-F238E27FC236}">
                <a16:creationId xmlns:a16="http://schemas.microsoft.com/office/drawing/2014/main" id="{D24EB9E0-A2D0-AD41-B84C-F3903F18B399}"/>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AD6F91E9-330C-DD4E-BB0A-FBFFF156023A}"/>
              </a:ext>
            </a:extLst>
          </p:cNvPr>
          <p:cNvSpPr>
            <a:spLocks noGrp="1"/>
          </p:cNvSpPr>
          <p:nvPr>
            <p:ph type="sldNum" sz="quarter" idx="12"/>
          </p:nvPr>
        </p:nvSpPr>
        <p:spPr/>
        <p:txBody>
          <a:bodyPr/>
          <a:lstStyle/>
          <a:p>
            <a:fld id="{6C5D0697-FC9F-5848-968B-59552FFFC2E5}" type="slidenum">
              <a:rPr kumimoji="1" lang="ja-JP" altLang="en-US" smtClean="0"/>
              <a:t>3</a:t>
            </a:fld>
            <a:endParaRPr kumimoji="1" lang="ja-JP" altLang="en-US"/>
          </a:p>
        </p:txBody>
      </p:sp>
    </p:spTree>
    <p:extLst>
      <p:ext uri="{BB962C8B-B14F-4D97-AF65-F5344CB8AC3E}">
        <p14:creationId xmlns:p14="http://schemas.microsoft.com/office/powerpoint/2010/main" val="2499551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円/楕円 20">
            <a:extLst>
              <a:ext uri="{FF2B5EF4-FFF2-40B4-BE49-F238E27FC236}">
                <a16:creationId xmlns:a16="http://schemas.microsoft.com/office/drawing/2014/main" id="{E813FE21-6AE6-4B4E-851E-F200FC175505}"/>
              </a:ext>
            </a:extLst>
          </p:cNvPr>
          <p:cNvSpPr/>
          <p:nvPr/>
        </p:nvSpPr>
        <p:spPr>
          <a:xfrm>
            <a:off x="1907708" y="1789690"/>
            <a:ext cx="7938464" cy="44230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rPr>
              <a:t>圏論　</a:t>
            </a:r>
          </a:p>
        </p:txBody>
      </p:sp>
      <p:sp>
        <p:nvSpPr>
          <p:cNvPr id="2" name="タイトル 1">
            <a:extLst>
              <a:ext uri="{FF2B5EF4-FFF2-40B4-BE49-F238E27FC236}">
                <a16:creationId xmlns:a16="http://schemas.microsoft.com/office/drawing/2014/main" id="{4A3C6B37-63B6-CA44-BB5C-0E46D9728F66}"/>
              </a:ext>
            </a:extLst>
          </p:cNvPr>
          <p:cNvSpPr>
            <a:spLocks noGrp="1"/>
          </p:cNvSpPr>
          <p:nvPr>
            <p:ph type="title"/>
          </p:nvPr>
        </p:nvSpPr>
        <p:spPr>
          <a:xfrm>
            <a:off x="838200" y="365125"/>
            <a:ext cx="10515600" cy="1325563"/>
          </a:xfrm>
        </p:spPr>
        <p:txBody>
          <a:bodyPr/>
          <a:lstStyle/>
          <a:p>
            <a:r>
              <a:rPr kumimoji="1" lang="ja-JP" altLang="en-US"/>
              <a:t>圏論は諸学問分野へ応用されている</a:t>
            </a:r>
          </a:p>
        </p:txBody>
      </p:sp>
      <p:pic>
        <p:nvPicPr>
          <p:cNvPr id="5" name="図 4">
            <a:extLst>
              <a:ext uri="{FF2B5EF4-FFF2-40B4-BE49-F238E27FC236}">
                <a16:creationId xmlns:a16="http://schemas.microsoft.com/office/drawing/2014/main" id="{5E81DA74-E94B-2142-9982-DC466ECAA1BB}"/>
              </a:ext>
            </a:extLst>
          </p:cNvPr>
          <p:cNvPicPr>
            <a:picLocks noChangeAspect="1"/>
          </p:cNvPicPr>
          <p:nvPr/>
        </p:nvPicPr>
        <p:blipFill>
          <a:blip r:embed="rId2"/>
          <a:stretch>
            <a:fillRect/>
          </a:stretch>
        </p:blipFill>
        <p:spPr>
          <a:xfrm>
            <a:off x="4850157" y="4954745"/>
            <a:ext cx="1101657" cy="1543050"/>
          </a:xfrm>
          <a:prstGeom prst="rect">
            <a:avLst/>
          </a:prstGeom>
        </p:spPr>
      </p:pic>
      <p:pic>
        <p:nvPicPr>
          <p:cNvPr id="9" name="図 8">
            <a:extLst>
              <a:ext uri="{FF2B5EF4-FFF2-40B4-BE49-F238E27FC236}">
                <a16:creationId xmlns:a16="http://schemas.microsoft.com/office/drawing/2014/main" id="{1D58661C-DE60-BE4E-8BDC-1191679D5982}"/>
              </a:ext>
            </a:extLst>
          </p:cNvPr>
          <p:cNvPicPr>
            <a:picLocks noChangeAspect="1"/>
          </p:cNvPicPr>
          <p:nvPr/>
        </p:nvPicPr>
        <p:blipFill>
          <a:blip r:embed="rId3"/>
          <a:stretch>
            <a:fillRect/>
          </a:stretch>
        </p:blipFill>
        <p:spPr>
          <a:xfrm>
            <a:off x="4756039" y="1411265"/>
            <a:ext cx="1874135" cy="1486098"/>
          </a:xfrm>
          <a:prstGeom prst="rect">
            <a:avLst/>
          </a:prstGeom>
        </p:spPr>
      </p:pic>
      <p:sp>
        <p:nvSpPr>
          <p:cNvPr id="26" name="テキスト ボックス 25">
            <a:extLst>
              <a:ext uri="{FF2B5EF4-FFF2-40B4-BE49-F238E27FC236}">
                <a16:creationId xmlns:a16="http://schemas.microsoft.com/office/drawing/2014/main" id="{D7EFDF9D-FC3F-BB4C-A37C-343710D76F4E}"/>
              </a:ext>
            </a:extLst>
          </p:cNvPr>
          <p:cNvSpPr txBox="1"/>
          <p:nvPr/>
        </p:nvSpPr>
        <p:spPr>
          <a:xfrm>
            <a:off x="5077819" y="6510797"/>
            <a:ext cx="646331" cy="369332"/>
          </a:xfrm>
          <a:prstGeom prst="rect">
            <a:avLst/>
          </a:prstGeom>
          <a:noFill/>
        </p:spPr>
        <p:txBody>
          <a:bodyPr wrap="none" rtlCol="0">
            <a:spAutoFit/>
          </a:bodyPr>
          <a:lstStyle/>
          <a:p>
            <a:r>
              <a:rPr kumimoji="1" lang="ja-JP" altLang="en-US"/>
              <a:t>哲学</a:t>
            </a:r>
          </a:p>
        </p:txBody>
      </p:sp>
      <p:sp>
        <p:nvSpPr>
          <p:cNvPr id="27" name="テキスト ボックス 26">
            <a:extLst>
              <a:ext uri="{FF2B5EF4-FFF2-40B4-BE49-F238E27FC236}">
                <a16:creationId xmlns:a16="http://schemas.microsoft.com/office/drawing/2014/main" id="{D26F9AD5-0D31-3D49-92C0-E0C67B90F862}"/>
              </a:ext>
            </a:extLst>
          </p:cNvPr>
          <p:cNvSpPr txBox="1"/>
          <p:nvPr/>
        </p:nvSpPr>
        <p:spPr>
          <a:xfrm>
            <a:off x="5358567" y="2928858"/>
            <a:ext cx="877163" cy="369332"/>
          </a:xfrm>
          <a:prstGeom prst="rect">
            <a:avLst/>
          </a:prstGeom>
          <a:noFill/>
        </p:spPr>
        <p:txBody>
          <a:bodyPr wrap="none" rtlCol="0">
            <a:spAutoFit/>
          </a:bodyPr>
          <a:lstStyle/>
          <a:p>
            <a:r>
              <a:rPr kumimoji="1" lang="ja-JP" altLang="en-US"/>
              <a:t>論理学</a:t>
            </a:r>
          </a:p>
        </p:txBody>
      </p:sp>
      <p:sp>
        <p:nvSpPr>
          <p:cNvPr id="3" name="日付プレースホルダー 2">
            <a:extLst>
              <a:ext uri="{FF2B5EF4-FFF2-40B4-BE49-F238E27FC236}">
                <a16:creationId xmlns:a16="http://schemas.microsoft.com/office/drawing/2014/main" id="{D24EB9E0-A2D0-AD41-B84C-F3903F18B399}"/>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AD6F91E9-330C-DD4E-BB0A-FBFFF156023A}"/>
              </a:ext>
            </a:extLst>
          </p:cNvPr>
          <p:cNvSpPr>
            <a:spLocks noGrp="1"/>
          </p:cNvSpPr>
          <p:nvPr>
            <p:ph type="sldNum" sz="quarter" idx="12"/>
          </p:nvPr>
        </p:nvSpPr>
        <p:spPr/>
        <p:txBody>
          <a:bodyPr/>
          <a:lstStyle/>
          <a:p>
            <a:fld id="{6C5D0697-FC9F-5848-968B-59552FFFC2E5}" type="slidenum">
              <a:rPr kumimoji="1" lang="ja-JP" altLang="en-US" smtClean="0"/>
              <a:t>4</a:t>
            </a:fld>
            <a:endParaRPr kumimoji="1" lang="ja-JP" altLang="en-US"/>
          </a:p>
        </p:txBody>
      </p:sp>
    </p:spTree>
    <p:extLst>
      <p:ext uri="{BB962C8B-B14F-4D97-AF65-F5344CB8AC3E}">
        <p14:creationId xmlns:p14="http://schemas.microsoft.com/office/powerpoint/2010/main" val="3417984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466C05-EB33-7E4F-83CC-B67689D37470}"/>
              </a:ext>
            </a:extLst>
          </p:cNvPr>
          <p:cNvSpPr>
            <a:spLocks noGrp="1"/>
          </p:cNvSpPr>
          <p:nvPr>
            <p:ph type="title"/>
          </p:nvPr>
        </p:nvSpPr>
        <p:spPr/>
        <p:txBody>
          <a:bodyPr/>
          <a:lstStyle/>
          <a:p>
            <a:r>
              <a:rPr kumimoji="1" lang="ja-JP" altLang="en-US"/>
              <a:t>先行研究の紹介</a:t>
            </a:r>
          </a:p>
        </p:txBody>
      </p:sp>
      <p:sp>
        <p:nvSpPr>
          <p:cNvPr id="3" name="コンテンツ プレースホルダー 2">
            <a:extLst>
              <a:ext uri="{FF2B5EF4-FFF2-40B4-BE49-F238E27FC236}">
                <a16:creationId xmlns:a16="http://schemas.microsoft.com/office/drawing/2014/main" id="{DC1C21F0-51F0-3249-9A57-49DF7D3FA524}"/>
              </a:ext>
            </a:extLst>
          </p:cNvPr>
          <p:cNvSpPr>
            <a:spLocks noGrp="1"/>
          </p:cNvSpPr>
          <p:nvPr>
            <p:ph idx="1"/>
          </p:nvPr>
        </p:nvSpPr>
        <p:spPr>
          <a:xfrm>
            <a:off x="838200" y="1690688"/>
            <a:ext cx="10515600" cy="4351338"/>
          </a:xfrm>
        </p:spPr>
        <p:txBody>
          <a:bodyPr>
            <a:normAutofit fontScale="77500" lnSpcReduction="20000"/>
          </a:bodyPr>
          <a:lstStyle/>
          <a:p>
            <a:r>
              <a:rPr lang="ja-JP" altLang="en-US" sz="3200"/>
              <a:t>圏論的論理学：圏構造</a:t>
            </a:r>
            <a:r>
              <a:rPr lang="en-US" altLang="ja-JP" sz="3200" dirty="0"/>
              <a:t> ⇔ </a:t>
            </a:r>
            <a:r>
              <a:rPr lang="ja-JP" altLang="en-US" sz="3200"/>
              <a:t>論理体系</a:t>
            </a:r>
            <a:endParaRPr lang="en-US" altLang="ja-JP" sz="3200" dirty="0"/>
          </a:p>
          <a:p>
            <a:pPr marL="0" indent="0">
              <a:buNone/>
            </a:pPr>
            <a:r>
              <a:rPr lang="en-US" altLang="ja-JP" sz="3200" dirty="0"/>
              <a:t> (ex. </a:t>
            </a:r>
            <a:r>
              <a:rPr lang="ja-JP" altLang="en-US" sz="3200"/>
              <a:t>カルテシアン閉圏</a:t>
            </a:r>
            <a:r>
              <a:rPr lang="en-US" altLang="ja-JP" sz="3200" dirty="0"/>
              <a:t> ⇔ </a:t>
            </a:r>
            <a:r>
              <a:rPr lang="ja-JP" altLang="en-US" sz="3200"/>
              <a:t>直観主義命題論理</a:t>
            </a:r>
            <a:r>
              <a:rPr lang="en-US" altLang="ja-JP" sz="3200" dirty="0"/>
              <a:t>)</a:t>
            </a:r>
          </a:p>
          <a:p>
            <a:r>
              <a:rPr lang="ja-JP" altLang="en-US" sz="3200"/>
              <a:t>ハイパードクトリン</a:t>
            </a:r>
            <a:r>
              <a:rPr lang="en-US" altLang="ja-JP" sz="3200" dirty="0"/>
              <a:t> (</a:t>
            </a:r>
            <a:r>
              <a:rPr lang="en-US" altLang="ja-JP" sz="3200" dirty="0" err="1"/>
              <a:t>Lawvere</a:t>
            </a:r>
            <a:r>
              <a:rPr lang="en-US" altLang="ja-JP" sz="3200" dirty="0"/>
              <a:t> 1969) </a:t>
            </a:r>
            <a:r>
              <a:rPr lang="ja-JP" altLang="en-US" sz="3200"/>
              <a:t>⇔</a:t>
            </a:r>
            <a:r>
              <a:rPr lang="en-US" altLang="ja-JP" sz="3200" dirty="0"/>
              <a:t> </a:t>
            </a:r>
            <a:r>
              <a:rPr lang="ja-JP" altLang="en-US" sz="3200"/>
              <a:t>述語論理</a:t>
            </a:r>
            <a:endParaRPr lang="en-US" altLang="ja-JP" sz="3200" dirty="0"/>
          </a:p>
          <a:p>
            <a:endParaRPr lang="en-US" altLang="ja-JP" sz="3200" dirty="0"/>
          </a:p>
          <a:p>
            <a:r>
              <a:rPr lang="ja-JP" altLang="en-US" sz="3200"/>
              <a:t>圏論的普遍論理</a:t>
            </a:r>
            <a:r>
              <a:rPr lang="en-US" altLang="ja-JP" sz="3200" dirty="0"/>
              <a:t> (Maruyama 2013)</a:t>
            </a:r>
          </a:p>
          <a:p>
            <a:pPr marL="0" indent="0">
              <a:buNone/>
            </a:pPr>
            <a:r>
              <a:rPr lang="ja-JP" altLang="en-US" sz="3200"/>
              <a:t>→</a:t>
            </a:r>
            <a:r>
              <a:rPr lang="en-US" altLang="ja-JP" sz="3200" dirty="0"/>
              <a:t>T</a:t>
            </a:r>
            <a:r>
              <a:rPr lang="ja-JP" altLang="en-US" sz="3200"/>
              <a:t>ハイパードクトリン</a:t>
            </a:r>
            <a:r>
              <a:rPr lang="en-US" altLang="ja-JP" sz="3200" dirty="0"/>
              <a:t> ⇔ </a:t>
            </a:r>
            <a:r>
              <a:rPr lang="ja-JP" altLang="en-US" sz="3200"/>
              <a:t>諸論理体系</a:t>
            </a:r>
            <a:endParaRPr lang="en-US" altLang="ja-JP" sz="3200" dirty="0"/>
          </a:p>
          <a:p>
            <a:pPr marL="0" indent="0">
              <a:buNone/>
            </a:pPr>
            <a:endParaRPr lang="en-US" altLang="ja-JP" sz="3200" dirty="0"/>
          </a:p>
          <a:p>
            <a:r>
              <a:rPr lang="ja-JP" altLang="en-US" sz="3200"/>
              <a:t>圏論的統一科学</a:t>
            </a:r>
            <a:r>
              <a:rPr lang="en-US" altLang="ja-JP" sz="3200" dirty="0"/>
              <a:t> (Maruyama 2015)</a:t>
            </a:r>
          </a:p>
          <a:p>
            <a:pPr marL="0" indent="0">
              <a:buNone/>
            </a:pPr>
            <a:r>
              <a:rPr lang="ja-JP" altLang="en-US" sz="3200"/>
              <a:t>→圏構造による諸学問の統一思想</a:t>
            </a:r>
            <a:endParaRPr lang="en-US" altLang="ja-JP" sz="3200" dirty="0"/>
          </a:p>
          <a:p>
            <a:r>
              <a:rPr lang="en-US" altLang="ja-JP" sz="3200" dirty="0"/>
              <a:t>The Dynamics of Duality (Maruyama 2017)</a:t>
            </a:r>
          </a:p>
          <a:p>
            <a:pPr marL="0" indent="0">
              <a:buNone/>
            </a:pPr>
            <a:r>
              <a:rPr lang="ja-JP" altLang="en-US" sz="3200"/>
              <a:t>→圏論的双対性を哲学に応用</a:t>
            </a:r>
            <a:endParaRPr lang="en-US" altLang="ja-JP" sz="3200" dirty="0"/>
          </a:p>
          <a:p>
            <a:pPr marL="0" indent="0">
              <a:buNone/>
            </a:pPr>
            <a:endParaRPr lang="en-US" altLang="ja-JP" sz="3000" dirty="0"/>
          </a:p>
          <a:p>
            <a:pPr marL="0" indent="0">
              <a:buNone/>
            </a:pPr>
            <a:endParaRPr lang="en-US" altLang="ja-JP" sz="3000" dirty="0"/>
          </a:p>
          <a:p>
            <a:endParaRPr lang="en-US" altLang="ja-JP" sz="3000" dirty="0"/>
          </a:p>
          <a:p>
            <a:endParaRPr lang="en-US" altLang="ja-JP" sz="5000" dirty="0"/>
          </a:p>
          <a:p>
            <a:pPr marL="0" indent="0">
              <a:buNone/>
            </a:pPr>
            <a:endParaRPr lang="en-US" altLang="ja-JP" dirty="0"/>
          </a:p>
          <a:p>
            <a:endParaRPr kumimoji="1" lang="ja-JP" altLang="en-US"/>
          </a:p>
        </p:txBody>
      </p:sp>
      <p:pic>
        <p:nvPicPr>
          <p:cNvPr id="5" name="図 4">
            <a:extLst>
              <a:ext uri="{FF2B5EF4-FFF2-40B4-BE49-F238E27FC236}">
                <a16:creationId xmlns:a16="http://schemas.microsoft.com/office/drawing/2014/main" id="{A2996403-CE37-3346-B063-65CAC33834CB}"/>
              </a:ext>
            </a:extLst>
          </p:cNvPr>
          <p:cNvPicPr>
            <a:picLocks noChangeAspect="1"/>
          </p:cNvPicPr>
          <p:nvPr/>
        </p:nvPicPr>
        <p:blipFill>
          <a:blip r:embed="rId2"/>
          <a:stretch>
            <a:fillRect/>
          </a:stretch>
        </p:blipFill>
        <p:spPr>
          <a:xfrm>
            <a:off x="9186084" y="544797"/>
            <a:ext cx="1852639" cy="2470185"/>
          </a:xfrm>
          <a:prstGeom prst="rect">
            <a:avLst/>
          </a:prstGeom>
        </p:spPr>
      </p:pic>
      <p:sp>
        <p:nvSpPr>
          <p:cNvPr id="4" name="テキスト ボックス 3">
            <a:extLst>
              <a:ext uri="{FF2B5EF4-FFF2-40B4-BE49-F238E27FC236}">
                <a16:creationId xmlns:a16="http://schemas.microsoft.com/office/drawing/2014/main" id="{DBCB768D-72E7-8D46-AE53-9A2E91087E1F}"/>
              </a:ext>
            </a:extLst>
          </p:cNvPr>
          <p:cNvSpPr txBox="1"/>
          <p:nvPr/>
        </p:nvSpPr>
        <p:spPr>
          <a:xfrm>
            <a:off x="9393333" y="3062475"/>
            <a:ext cx="1314784" cy="307777"/>
          </a:xfrm>
          <a:prstGeom prst="rect">
            <a:avLst/>
          </a:prstGeom>
          <a:noFill/>
        </p:spPr>
        <p:txBody>
          <a:bodyPr wrap="none" rtlCol="0">
            <a:spAutoFit/>
          </a:bodyPr>
          <a:lstStyle/>
          <a:p>
            <a:r>
              <a:rPr kumimoji="1" lang="ja-JP" altLang="en-US" sz="1400"/>
              <a:t>　</a:t>
            </a:r>
            <a:r>
              <a:rPr kumimoji="1" lang="en-US" altLang="ja-JP" sz="1400" dirty="0"/>
              <a:t>W. </a:t>
            </a:r>
            <a:r>
              <a:rPr kumimoji="1" lang="en-US" altLang="ja-JP" sz="1400" dirty="0" err="1"/>
              <a:t>Lawvere</a:t>
            </a:r>
            <a:endParaRPr kumimoji="1" lang="en-US" altLang="ja-JP" sz="1400" dirty="0"/>
          </a:p>
        </p:txBody>
      </p:sp>
      <p:pic>
        <p:nvPicPr>
          <p:cNvPr id="6" name="図 5">
            <a:extLst>
              <a:ext uri="{FF2B5EF4-FFF2-40B4-BE49-F238E27FC236}">
                <a16:creationId xmlns:a16="http://schemas.microsoft.com/office/drawing/2014/main" id="{D3FF502D-209E-034F-9F45-EFE8141E8B6F}"/>
              </a:ext>
            </a:extLst>
          </p:cNvPr>
          <p:cNvPicPr>
            <a:picLocks noChangeAspect="1"/>
          </p:cNvPicPr>
          <p:nvPr/>
        </p:nvPicPr>
        <p:blipFill>
          <a:blip r:embed="rId3"/>
          <a:stretch>
            <a:fillRect/>
          </a:stretch>
        </p:blipFill>
        <p:spPr>
          <a:xfrm>
            <a:off x="8111686" y="3822327"/>
            <a:ext cx="3396691" cy="2254701"/>
          </a:xfrm>
          <a:prstGeom prst="rect">
            <a:avLst/>
          </a:prstGeom>
        </p:spPr>
      </p:pic>
      <p:sp>
        <p:nvSpPr>
          <p:cNvPr id="7" name="テキスト ボックス 6">
            <a:extLst>
              <a:ext uri="{FF2B5EF4-FFF2-40B4-BE49-F238E27FC236}">
                <a16:creationId xmlns:a16="http://schemas.microsoft.com/office/drawing/2014/main" id="{15200AE8-F998-A34C-B990-DAF8706B62AA}"/>
              </a:ext>
            </a:extLst>
          </p:cNvPr>
          <p:cNvSpPr txBox="1"/>
          <p:nvPr/>
        </p:nvSpPr>
        <p:spPr>
          <a:xfrm>
            <a:off x="8879863" y="6158263"/>
            <a:ext cx="1620957" cy="338554"/>
          </a:xfrm>
          <a:prstGeom prst="rect">
            <a:avLst/>
          </a:prstGeom>
          <a:noFill/>
        </p:spPr>
        <p:txBody>
          <a:bodyPr wrap="none" rtlCol="0">
            <a:spAutoFit/>
          </a:bodyPr>
          <a:lstStyle/>
          <a:p>
            <a:r>
              <a:rPr kumimoji="1" lang="ja-JP" altLang="en-US" sz="1600"/>
              <a:t>　丸山善宏</a:t>
            </a:r>
            <a:r>
              <a:rPr lang="ja-JP" altLang="en-US" sz="1600"/>
              <a:t>さん</a:t>
            </a:r>
            <a:endParaRPr kumimoji="1" lang="en-US" altLang="ja-JP" sz="1600" dirty="0"/>
          </a:p>
        </p:txBody>
      </p:sp>
      <p:sp>
        <p:nvSpPr>
          <p:cNvPr id="8" name="日付プレースホルダー 7">
            <a:extLst>
              <a:ext uri="{FF2B5EF4-FFF2-40B4-BE49-F238E27FC236}">
                <a16:creationId xmlns:a16="http://schemas.microsoft.com/office/drawing/2014/main" id="{392F762D-4594-AE4D-BD39-B5B1947CEB14}"/>
              </a:ext>
            </a:extLst>
          </p:cNvPr>
          <p:cNvSpPr>
            <a:spLocks noGrp="1"/>
          </p:cNvSpPr>
          <p:nvPr>
            <p:ph type="dt" sz="half" idx="10"/>
          </p:nvPr>
        </p:nvSpPr>
        <p:spPr/>
        <p:txBody>
          <a:bodyPr/>
          <a:lstStyle/>
          <a:p>
            <a:r>
              <a:rPr kumimoji="1" lang="en-US" altLang="ja-JP"/>
              <a:t>2021/2/10</a:t>
            </a:r>
            <a:endParaRPr kumimoji="1" lang="ja-JP" altLang="en-US"/>
          </a:p>
        </p:txBody>
      </p:sp>
      <p:sp>
        <p:nvSpPr>
          <p:cNvPr id="10" name="スライド番号プレースホルダー 9">
            <a:extLst>
              <a:ext uri="{FF2B5EF4-FFF2-40B4-BE49-F238E27FC236}">
                <a16:creationId xmlns:a16="http://schemas.microsoft.com/office/drawing/2014/main" id="{277D0183-A15A-4447-920B-DBD338D39CB4}"/>
              </a:ext>
            </a:extLst>
          </p:cNvPr>
          <p:cNvSpPr>
            <a:spLocks noGrp="1"/>
          </p:cNvSpPr>
          <p:nvPr>
            <p:ph type="sldNum" sz="quarter" idx="12"/>
          </p:nvPr>
        </p:nvSpPr>
        <p:spPr/>
        <p:txBody>
          <a:bodyPr/>
          <a:lstStyle/>
          <a:p>
            <a:fld id="{6C5D0697-FC9F-5848-968B-59552FFFC2E5}" type="slidenum">
              <a:rPr kumimoji="1" lang="ja-JP" altLang="en-US" smtClean="0"/>
              <a:t>5</a:t>
            </a:fld>
            <a:endParaRPr kumimoji="1" lang="ja-JP" altLang="en-US"/>
          </a:p>
        </p:txBody>
      </p:sp>
    </p:spTree>
    <p:extLst>
      <p:ext uri="{BB962C8B-B14F-4D97-AF65-F5344CB8AC3E}">
        <p14:creationId xmlns:p14="http://schemas.microsoft.com/office/powerpoint/2010/main" val="149199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A48A-00DC-8D4D-8743-A9290BFEF803}"/>
              </a:ext>
            </a:extLst>
          </p:cNvPr>
          <p:cNvSpPr>
            <a:spLocks noGrp="1"/>
          </p:cNvSpPr>
          <p:nvPr>
            <p:ph type="title"/>
          </p:nvPr>
        </p:nvSpPr>
        <p:spPr/>
        <p:txBody>
          <a:bodyPr/>
          <a:lstStyle/>
          <a:p>
            <a:r>
              <a:rPr kumimoji="1" lang="ja-JP" altLang="en-US"/>
              <a:t>研究の紹介</a:t>
            </a:r>
          </a:p>
        </p:txBody>
      </p:sp>
      <p:sp>
        <p:nvSpPr>
          <p:cNvPr id="3" name="コンテンツ プレースホルダー 2">
            <a:extLst>
              <a:ext uri="{FF2B5EF4-FFF2-40B4-BE49-F238E27FC236}">
                <a16:creationId xmlns:a16="http://schemas.microsoft.com/office/drawing/2014/main" id="{6CE3104F-5421-0744-BB73-6905DF82BB36}"/>
              </a:ext>
            </a:extLst>
          </p:cNvPr>
          <p:cNvSpPr>
            <a:spLocks noGrp="1"/>
          </p:cNvSpPr>
          <p:nvPr>
            <p:ph idx="1"/>
          </p:nvPr>
        </p:nvSpPr>
        <p:spPr>
          <a:xfrm>
            <a:off x="838200" y="2005012"/>
            <a:ext cx="10515600" cy="4351338"/>
          </a:xfrm>
        </p:spPr>
        <p:txBody>
          <a:bodyPr>
            <a:normAutofit/>
          </a:bodyPr>
          <a:lstStyle/>
          <a:p>
            <a:r>
              <a:rPr lang="ja-JP" altLang="en-US" sz="2400"/>
              <a:t>ハイパードクトリンによる述語論理の定理の証明</a:t>
            </a:r>
            <a:endParaRPr lang="en-US" altLang="ja-JP" sz="2400" dirty="0"/>
          </a:p>
          <a:p>
            <a:pPr marL="0" indent="0">
              <a:buNone/>
            </a:pPr>
            <a:r>
              <a:rPr lang="en-US" altLang="ja-JP" sz="2400" dirty="0"/>
              <a:t>  (LJ</a:t>
            </a:r>
            <a:r>
              <a:rPr lang="ja-JP" altLang="en-US" sz="2400"/>
              <a:t>や</a:t>
            </a:r>
            <a:r>
              <a:rPr lang="en-US" altLang="ja-JP" sz="2400" dirty="0"/>
              <a:t>NJ</a:t>
            </a:r>
            <a:r>
              <a:rPr lang="ja-JP" altLang="en-US" sz="2400"/>
              <a:t>の健全性・完全性定理，ゲーデル変換など</a:t>
            </a:r>
            <a:r>
              <a:rPr lang="en-US" altLang="ja-JP" sz="2400" dirty="0"/>
              <a:t>)</a:t>
            </a:r>
          </a:p>
          <a:p>
            <a:r>
              <a:rPr lang="ja-JP" altLang="en-US" sz="2400"/>
              <a:t>圏論的普遍論理の解説</a:t>
            </a:r>
            <a:endParaRPr lang="en-US" altLang="ja-JP" sz="2400" dirty="0"/>
          </a:p>
          <a:p>
            <a:endParaRPr kumimoji="1" lang="en-US" altLang="ja-JP" sz="2400" dirty="0"/>
          </a:p>
          <a:p>
            <a:r>
              <a:rPr kumimoji="1" lang="en-US" altLang="ja-JP" sz="2400" dirty="0"/>
              <a:t>The Dynamics of Duality</a:t>
            </a:r>
            <a:r>
              <a:rPr kumimoji="1" lang="ja-JP" altLang="en-US" sz="2400"/>
              <a:t>の内容解説</a:t>
            </a:r>
            <a:endParaRPr lang="en-US" altLang="ja-JP" sz="2400" dirty="0"/>
          </a:p>
          <a:p>
            <a:r>
              <a:rPr lang="en-US" altLang="ja-JP" sz="2400" dirty="0"/>
              <a:t>The Dynamics of Duality</a:t>
            </a:r>
            <a:r>
              <a:rPr lang="ja-JP" altLang="en-US" sz="2400"/>
              <a:t>の内容やそれに関する事柄の批判的検討</a:t>
            </a:r>
            <a:endParaRPr lang="en-US" altLang="ja-JP" sz="2400" dirty="0"/>
          </a:p>
          <a:p>
            <a:pPr marL="0" indent="0">
              <a:buNone/>
            </a:pPr>
            <a:r>
              <a:rPr lang="en-US" altLang="ja-JP" sz="2400" dirty="0"/>
              <a:t>  (</a:t>
            </a:r>
            <a:r>
              <a:rPr lang="ja-JP" altLang="en-US" sz="2400"/>
              <a:t>圏論的統一科学の解釈など</a:t>
            </a:r>
            <a:r>
              <a:rPr lang="en-US" altLang="ja-JP" sz="2400" dirty="0"/>
              <a:t>)</a:t>
            </a:r>
          </a:p>
          <a:p>
            <a:pPr marL="0" indent="0">
              <a:buNone/>
            </a:pPr>
            <a:r>
              <a:rPr kumimoji="1" lang="ja-JP" altLang="en-US"/>
              <a:t>　　　　　　　　　　　　　　　　　</a:t>
            </a:r>
          </a:p>
        </p:txBody>
      </p:sp>
      <p:sp>
        <p:nvSpPr>
          <p:cNvPr id="4" name="日付プレースホルダー 3">
            <a:extLst>
              <a:ext uri="{FF2B5EF4-FFF2-40B4-BE49-F238E27FC236}">
                <a16:creationId xmlns:a16="http://schemas.microsoft.com/office/drawing/2014/main" id="{8F8372DB-4648-0541-9885-E0EF120F4B3F}"/>
              </a:ext>
            </a:extLst>
          </p:cNvPr>
          <p:cNvSpPr>
            <a:spLocks noGrp="1"/>
          </p:cNvSpPr>
          <p:nvPr>
            <p:ph type="dt" sz="half" idx="10"/>
          </p:nvPr>
        </p:nvSpPr>
        <p:spPr/>
        <p:txBody>
          <a:bodyPr/>
          <a:lstStyle/>
          <a:p>
            <a:r>
              <a:rPr kumimoji="1" lang="en-US" altLang="ja-JP" dirty="0"/>
              <a:t>2021/2/10</a:t>
            </a:r>
            <a:endParaRPr kumimoji="1" lang="ja-JP" altLang="en-US"/>
          </a:p>
        </p:txBody>
      </p:sp>
      <p:sp>
        <p:nvSpPr>
          <p:cNvPr id="6" name="スライド番号プレースホルダー 5">
            <a:extLst>
              <a:ext uri="{FF2B5EF4-FFF2-40B4-BE49-F238E27FC236}">
                <a16:creationId xmlns:a16="http://schemas.microsoft.com/office/drawing/2014/main" id="{63CF078F-617B-0443-B4DC-88D47ECE2C4B}"/>
              </a:ext>
            </a:extLst>
          </p:cNvPr>
          <p:cNvSpPr>
            <a:spLocks noGrp="1"/>
          </p:cNvSpPr>
          <p:nvPr>
            <p:ph type="sldNum" sz="quarter" idx="12"/>
          </p:nvPr>
        </p:nvSpPr>
        <p:spPr/>
        <p:txBody>
          <a:bodyPr/>
          <a:lstStyle/>
          <a:p>
            <a:fld id="{6C5D0697-FC9F-5848-968B-59552FFFC2E5}" type="slidenum">
              <a:rPr kumimoji="1" lang="ja-JP" altLang="en-US" smtClean="0"/>
              <a:t>6</a:t>
            </a:fld>
            <a:endParaRPr kumimoji="1" lang="ja-JP" altLang="en-US"/>
          </a:p>
        </p:txBody>
      </p:sp>
      <p:sp>
        <p:nvSpPr>
          <p:cNvPr id="7" name="正方形/長方形 6">
            <a:extLst>
              <a:ext uri="{FF2B5EF4-FFF2-40B4-BE49-F238E27FC236}">
                <a16:creationId xmlns:a16="http://schemas.microsoft.com/office/drawing/2014/main" id="{2C34A9DC-C73D-9F4F-951A-775CD9F61D01}"/>
              </a:ext>
            </a:extLst>
          </p:cNvPr>
          <p:cNvSpPr/>
          <p:nvPr/>
        </p:nvSpPr>
        <p:spPr>
          <a:xfrm>
            <a:off x="1190438" y="3567953"/>
            <a:ext cx="10163362" cy="247407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Arial" panose="020B0604020202020204" pitchFamily="34" charset="0"/>
              <a:buChar char="•"/>
            </a:pPr>
            <a:r>
              <a:rPr lang="ja-JP" altLang="en-US" sz="2800">
                <a:solidFill>
                  <a:srgbClr val="FF0000"/>
                </a:solidFill>
              </a:rPr>
              <a:t>「大きな物語の終焉」と形容される現代において圏論による諸学問の統一がどこまで可能か吟味したかった！</a:t>
            </a:r>
            <a:endParaRPr lang="en-US" altLang="ja-JP" sz="2800" dirty="0">
              <a:solidFill>
                <a:srgbClr val="FF0000"/>
              </a:solidFill>
            </a:endParaRPr>
          </a:p>
          <a:p>
            <a:pPr marL="457200" indent="-457200">
              <a:buFont typeface="Arial" panose="020B0604020202020204" pitchFamily="34" charset="0"/>
              <a:buChar char="•"/>
            </a:pPr>
            <a:r>
              <a:rPr lang="ja-JP" altLang="en-US" sz="2800">
                <a:solidFill>
                  <a:srgbClr val="FF0000"/>
                </a:solidFill>
              </a:rPr>
              <a:t>二項対立の解消の仕方を考えたかった！</a:t>
            </a:r>
            <a:endParaRPr lang="en-US" altLang="ja-JP" sz="2800" dirty="0">
              <a:solidFill>
                <a:srgbClr val="FF0000"/>
              </a:solidFill>
            </a:endParaRPr>
          </a:p>
          <a:p>
            <a:pPr marL="457200" indent="-457200">
              <a:buFont typeface="Arial" panose="020B0604020202020204" pitchFamily="34" charset="0"/>
              <a:buChar char="•"/>
            </a:pPr>
            <a:r>
              <a:rPr lang="ja-JP" altLang="en-US" sz="2800">
                <a:solidFill>
                  <a:srgbClr val="FF0000"/>
                </a:solidFill>
              </a:rPr>
              <a:t>論理体系の備える普遍的な圏構造が何か理解したかった！</a:t>
            </a:r>
          </a:p>
          <a:p>
            <a:pPr algn="ctr"/>
            <a:endParaRPr kumimoji="1" lang="ja-JP" altLang="en-US"/>
          </a:p>
        </p:txBody>
      </p:sp>
    </p:spTree>
    <p:extLst>
      <p:ext uri="{BB962C8B-B14F-4D97-AF65-F5344CB8AC3E}">
        <p14:creationId xmlns:p14="http://schemas.microsoft.com/office/powerpoint/2010/main" val="14321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DA48A-00DC-8D4D-8743-A9290BFEF803}"/>
              </a:ext>
            </a:extLst>
          </p:cNvPr>
          <p:cNvSpPr>
            <a:spLocks noGrp="1"/>
          </p:cNvSpPr>
          <p:nvPr>
            <p:ph type="title"/>
          </p:nvPr>
        </p:nvSpPr>
        <p:spPr/>
        <p:txBody>
          <a:bodyPr/>
          <a:lstStyle/>
          <a:p>
            <a:r>
              <a:rPr lang="ja-JP" altLang="en-US"/>
              <a:t>論理学への応用に関して</a:t>
            </a:r>
            <a:endParaRPr kumimoji="1" lang="ja-JP" altLang="en-US"/>
          </a:p>
        </p:txBody>
      </p:sp>
      <p:sp>
        <p:nvSpPr>
          <p:cNvPr id="3" name="コンテンツ プレースホルダー 2">
            <a:extLst>
              <a:ext uri="{FF2B5EF4-FFF2-40B4-BE49-F238E27FC236}">
                <a16:creationId xmlns:a16="http://schemas.microsoft.com/office/drawing/2014/main" id="{6CE3104F-5421-0744-BB73-6905DF82BB36}"/>
              </a:ext>
            </a:extLst>
          </p:cNvPr>
          <p:cNvSpPr>
            <a:spLocks noGrp="1"/>
          </p:cNvSpPr>
          <p:nvPr>
            <p:ph idx="1"/>
          </p:nvPr>
        </p:nvSpPr>
        <p:spPr/>
        <p:txBody>
          <a:bodyPr>
            <a:normAutofit/>
          </a:bodyPr>
          <a:lstStyle/>
          <a:p>
            <a:pPr marL="0" indent="0">
              <a:buNone/>
            </a:pPr>
            <a:endParaRPr lang="en-US" altLang="ja-JP" dirty="0"/>
          </a:p>
          <a:p>
            <a:r>
              <a:rPr lang="ja-JP" altLang="en-US"/>
              <a:t>ハイパードクトリンによる述語論理の定理の証明</a:t>
            </a:r>
            <a:endParaRPr lang="en-US" altLang="ja-JP" dirty="0"/>
          </a:p>
          <a:p>
            <a:pPr marL="0" indent="0">
              <a:buNone/>
            </a:pPr>
            <a:r>
              <a:rPr lang="en-US" altLang="ja-JP" dirty="0"/>
              <a:t>  (LJ</a:t>
            </a:r>
            <a:r>
              <a:rPr lang="ja-JP" altLang="en-US"/>
              <a:t>や</a:t>
            </a:r>
            <a:r>
              <a:rPr lang="en-US" altLang="ja-JP" dirty="0"/>
              <a:t>NJ</a:t>
            </a:r>
            <a:r>
              <a:rPr lang="ja-JP" altLang="en-US"/>
              <a:t>の健全性・完全性定理，ゲーデル変換など</a:t>
            </a:r>
            <a:r>
              <a:rPr lang="en-US" altLang="ja-JP" dirty="0"/>
              <a:t>)</a:t>
            </a:r>
          </a:p>
          <a:p>
            <a:endParaRPr lang="en-US" altLang="ja-JP" dirty="0"/>
          </a:p>
          <a:p>
            <a:r>
              <a:rPr lang="ja-JP" altLang="en-US"/>
              <a:t>圏論的普遍論理の解説</a:t>
            </a:r>
            <a:endParaRPr lang="en-US" altLang="ja-JP" dirty="0"/>
          </a:p>
          <a:p>
            <a:pPr marL="0" indent="0">
              <a:buNone/>
            </a:pPr>
            <a:r>
              <a:rPr kumimoji="1" lang="ja-JP" altLang="en-US"/>
              <a:t>　　　　　　　　　　　　　　　　　　　　　　　　　　</a:t>
            </a:r>
          </a:p>
        </p:txBody>
      </p:sp>
      <p:sp>
        <p:nvSpPr>
          <p:cNvPr id="4" name="日付プレースホルダー 3">
            <a:extLst>
              <a:ext uri="{FF2B5EF4-FFF2-40B4-BE49-F238E27FC236}">
                <a16:creationId xmlns:a16="http://schemas.microsoft.com/office/drawing/2014/main" id="{1ECBD0A7-65F6-5D47-886C-49CDE8A8FF6F}"/>
              </a:ext>
            </a:extLst>
          </p:cNvPr>
          <p:cNvSpPr>
            <a:spLocks noGrp="1"/>
          </p:cNvSpPr>
          <p:nvPr>
            <p:ph type="dt" sz="half" idx="10"/>
          </p:nvPr>
        </p:nvSpPr>
        <p:spPr/>
        <p:txBody>
          <a:bodyPr/>
          <a:lstStyle/>
          <a:p>
            <a:r>
              <a:rPr kumimoji="1" lang="en-US" altLang="ja-JP"/>
              <a:t>2021/2/10</a:t>
            </a:r>
            <a:endParaRPr kumimoji="1" lang="ja-JP" altLang="en-US"/>
          </a:p>
        </p:txBody>
      </p:sp>
      <p:sp>
        <p:nvSpPr>
          <p:cNvPr id="6" name="スライド番号プレースホルダー 5">
            <a:extLst>
              <a:ext uri="{FF2B5EF4-FFF2-40B4-BE49-F238E27FC236}">
                <a16:creationId xmlns:a16="http://schemas.microsoft.com/office/drawing/2014/main" id="{1B349A6F-EE84-7A45-A9D2-18B65283596D}"/>
              </a:ext>
            </a:extLst>
          </p:cNvPr>
          <p:cNvSpPr>
            <a:spLocks noGrp="1"/>
          </p:cNvSpPr>
          <p:nvPr>
            <p:ph type="sldNum" sz="quarter" idx="12"/>
          </p:nvPr>
        </p:nvSpPr>
        <p:spPr/>
        <p:txBody>
          <a:bodyPr/>
          <a:lstStyle/>
          <a:p>
            <a:fld id="{6C5D0697-FC9F-5848-968B-59552FFFC2E5}" type="slidenum">
              <a:rPr kumimoji="1" lang="ja-JP" altLang="en-US" smtClean="0"/>
              <a:t>7</a:t>
            </a:fld>
            <a:endParaRPr kumimoji="1" lang="ja-JP" altLang="en-US"/>
          </a:p>
        </p:txBody>
      </p:sp>
    </p:spTree>
    <p:extLst>
      <p:ext uri="{BB962C8B-B14F-4D97-AF65-F5344CB8AC3E}">
        <p14:creationId xmlns:p14="http://schemas.microsoft.com/office/powerpoint/2010/main" val="2388666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579576-C5B6-5F45-82A1-AACCAF9BFFF5}"/>
              </a:ext>
            </a:extLst>
          </p:cNvPr>
          <p:cNvSpPr>
            <a:spLocks noGrp="1"/>
          </p:cNvSpPr>
          <p:nvPr>
            <p:ph type="title"/>
          </p:nvPr>
        </p:nvSpPr>
        <p:spPr/>
        <p:txBody>
          <a:bodyPr/>
          <a:lstStyle/>
          <a:p>
            <a:r>
              <a:rPr kumimoji="1" lang="en-US" altLang="ja-JP" dirty="0"/>
              <a:t>IL</a:t>
            </a:r>
            <a:r>
              <a:rPr kumimoji="1" lang="ja-JP" altLang="en-US"/>
              <a:t>ハイパードクトリンの定義</a:t>
            </a:r>
          </a:p>
        </p:txBody>
      </p:sp>
      <p:pic>
        <p:nvPicPr>
          <p:cNvPr id="5" name="コンテンツ プレースホルダー 4">
            <a:extLst>
              <a:ext uri="{FF2B5EF4-FFF2-40B4-BE49-F238E27FC236}">
                <a16:creationId xmlns:a16="http://schemas.microsoft.com/office/drawing/2014/main" id="{21989ED0-8FA5-DC41-BFDF-AAF5AAABF3AB}"/>
              </a:ext>
            </a:extLst>
          </p:cNvPr>
          <p:cNvPicPr>
            <a:picLocks noGrp="1" noChangeAspect="1"/>
          </p:cNvPicPr>
          <p:nvPr>
            <p:ph idx="1"/>
          </p:nvPr>
        </p:nvPicPr>
        <p:blipFill>
          <a:blip r:embed="rId2"/>
          <a:stretch>
            <a:fillRect/>
          </a:stretch>
        </p:blipFill>
        <p:spPr>
          <a:xfrm>
            <a:off x="775464" y="1539582"/>
            <a:ext cx="2973896" cy="845787"/>
          </a:xfrm>
        </p:spPr>
      </p:pic>
      <p:pic>
        <p:nvPicPr>
          <p:cNvPr id="7" name="図 6">
            <a:extLst>
              <a:ext uri="{FF2B5EF4-FFF2-40B4-BE49-F238E27FC236}">
                <a16:creationId xmlns:a16="http://schemas.microsoft.com/office/drawing/2014/main" id="{D9B8906C-C221-E941-9323-2097A2710AD0}"/>
              </a:ext>
            </a:extLst>
          </p:cNvPr>
          <p:cNvPicPr>
            <a:picLocks noChangeAspect="1"/>
          </p:cNvPicPr>
          <p:nvPr/>
        </p:nvPicPr>
        <p:blipFill>
          <a:blip r:embed="rId3"/>
          <a:stretch>
            <a:fillRect/>
          </a:stretch>
        </p:blipFill>
        <p:spPr>
          <a:xfrm>
            <a:off x="838200" y="3234858"/>
            <a:ext cx="3584851" cy="616146"/>
          </a:xfrm>
          <a:prstGeom prst="rect">
            <a:avLst/>
          </a:prstGeom>
        </p:spPr>
      </p:pic>
      <p:pic>
        <p:nvPicPr>
          <p:cNvPr id="15" name="図 14">
            <a:extLst>
              <a:ext uri="{FF2B5EF4-FFF2-40B4-BE49-F238E27FC236}">
                <a16:creationId xmlns:a16="http://schemas.microsoft.com/office/drawing/2014/main" id="{4D793AD8-BA68-BB40-AAD3-8476304321FB}"/>
              </a:ext>
            </a:extLst>
          </p:cNvPr>
          <p:cNvPicPr>
            <a:picLocks noChangeAspect="1"/>
          </p:cNvPicPr>
          <p:nvPr/>
        </p:nvPicPr>
        <p:blipFill>
          <a:blip r:embed="rId4"/>
          <a:stretch>
            <a:fillRect/>
          </a:stretch>
        </p:blipFill>
        <p:spPr>
          <a:xfrm>
            <a:off x="9289095" y="3921543"/>
            <a:ext cx="2464184" cy="1237770"/>
          </a:xfrm>
          <a:prstGeom prst="rect">
            <a:avLst/>
          </a:prstGeom>
        </p:spPr>
      </p:pic>
      <p:pic>
        <p:nvPicPr>
          <p:cNvPr id="17" name="図 16">
            <a:extLst>
              <a:ext uri="{FF2B5EF4-FFF2-40B4-BE49-F238E27FC236}">
                <a16:creationId xmlns:a16="http://schemas.microsoft.com/office/drawing/2014/main" id="{3C34793D-1BCE-3846-A2AE-67F9C46C018C}"/>
              </a:ext>
            </a:extLst>
          </p:cNvPr>
          <p:cNvPicPr>
            <a:picLocks noChangeAspect="1"/>
          </p:cNvPicPr>
          <p:nvPr/>
        </p:nvPicPr>
        <p:blipFill>
          <a:blip r:embed="rId5"/>
          <a:stretch>
            <a:fillRect/>
          </a:stretch>
        </p:blipFill>
        <p:spPr>
          <a:xfrm>
            <a:off x="817495" y="2748261"/>
            <a:ext cx="3715959" cy="499904"/>
          </a:xfrm>
          <a:prstGeom prst="rect">
            <a:avLst/>
          </a:prstGeom>
        </p:spPr>
      </p:pic>
      <p:sp>
        <p:nvSpPr>
          <p:cNvPr id="18" name="テキスト ボックス 17">
            <a:extLst>
              <a:ext uri="{FF2B5EF4-FFF2-40B4-BE49-F238E27FC236}">
                <a16:creationId xmlns:a16="http://schemas.microsoft.com/office/drawing/2014/main" id="{223E6C86-2A33-A94A-AB96-0F4E135206F7}"/>
              </a:ext>
            </a:extLst>
          </p:cNvPr>
          <p:cNvSpPr txBox="1"/>
          <p:nvPr/>
        </p:nvSpPr>
        <p:spPr>
          <a:xfrm>
            <a:off x="9175801" y="2914067"/>
            <a:ext cx="2820986" cy="2308324"/>
          </a:xfrm>
          <a:prstGeom prst="rect">
            <a:avLst/>
          </a:prstGeom>
          <a:noFill/>
          <a:ln>
            <a:solidFill>
              <a:schemeClr val="tx1"/>
            </a:solidFill>
          </a:ln>
        </p:spPr>
        <p:txBody>
          <a:bodyPr wrap="square" rtlCol="0">
            <a:spAutoFit/>
          </a:bodyPr>
          <a:lstStyle/>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kumimoji="1" lang="ja-JP" altLang="en-US"/>
          </a:p>
        </p:txBody>
      </p:sp>
      <p:sp>
        <p:nvSpPr>
          <p:cNvPr id="19" name="テキスト ボックス 18">
            <a:extLst>
              <a:ext uri="{FF2B5EF4-FFF2-40B4-BE49-F238E27FC236}">
                <a16:creationId xmlns:a16="http://schemas.microsoft.com/office/drawing/2014/main" id="{745318A3-9E6C-334F-A099-E2C53A0F0233}"/>
              </a:ext>
            </a:extLst>
          </p:cNvPr>
          <p:cNvSpPr txBox="1"/>
          <p:nvPr/>
        </p:nvSpPr>
        <p:spPr>
          <a:xfrm>
            <a:off x="4113842" y="1653326"/>
            <a:ext cx="2989921" cy="646331"/>
          </a:xfrm>
          <a:prstGeom prst="rect">
            <a:avLst/>
          </a:prstGeom>
          <a:noFill/>
        </p:spPr>
        <p:txBody>
          <a:bodyPr wrap="none" rtlCol="0">
            <a:spAutoFit/>
          </a:bodyPr>
          <a:lstStyle/>
          <a:p>
            <a:r>
              <a:rPr kumimoji="1" lang="en-US" altLang="ja-JP" dirty="0"/>
              <a:t>C : </a:t>
            </a:r>
            <a:r>
              <a:rPr kumimoji="1" lang="ja-JP" altLang="en-US"/>
              <a:t>有限積を持つ圏</a:t>
            </a:r>
            <a:endParaRPr kumimoji="1" lang="en-US" altLang="ja-JP" dirty="0"/>
          </a:p>
          <a:p>
            <a:r>
              <a:rPr kumimoji="1" lang="en-US" altLang="ja-JP" dirty="0"/>
              <a:t>Ha : </a:t>
            </a:r>
            <a:r>
              <a:rPr kumimoji="1" lang="ja-JP" altLang="en-US"/>
              <a:t>ハイティング代数の圏</a:t>
            </a:r>
          </a:p>
        </p:txBody>
      </p:sp>
      <p:sp>
        <p:nvSpPr>
          <p:cNvPr id="20" name="テキスト ボックス 19">
            <a:extLst>
              <a:ext uri="{FF2B5EF4-FFF2-40B4-BE49-F238E27FC236}">
                <a16:creationId xmlns:a16="http://schemas.microsoft.com/office/drawing/2014/main" id="{525C9B91-9146-DF4E-92B1-F9A39299A7E2}"/>
              </a:ext>
            </a:extLst>
          </p:cNvPr>
          <p:cNvSpPr txBox="1"/>
          <p:nvPr/>
        </p:nvSpPr>
        <p:spPr>
          <a:xfrm>
            <a:off x="521636" y="5234433"/>
            <a:ext cx="10955243"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a:t>トポス</a:t>
            </a:r>
            <a:r>
              <a:rPr kumimoji="1" lang="en-US" altLang="ja-JP" sz="2400" dirty="0"/>
              <a:t> </a:t>
            </a:r>
            <a:r>
              <a:rPr kumimoji="1" lang="ja-JP" altLang="en-US" sz="2400"/>
              <a:t>⇔</a:t>
            </a:r>
            <a:r>
              <a:rPr kumimoji="1" lang="en-US" altLang="ja-JP" sz="2400" dirty="0"/>
              <a:t> </a:t>
            </a:r>
            <a:r>
              <a:rPr kumimoji="1" lang="ja-JP" altLang="en-US" sz="2400"/>
              <a:t>部分対象高階ハイパードクトリン</a:t>
            </a:r>
            <a:endParaRPr lang="en-US" altLang="ja-JP" sz="2400" dirty="0"/>
          </a:p>
          <a:p>
            <a:pPr marL="285750" indent="-285750">
              <a:buFont typeface="Arial" panose="020B0604020202020204" pitchFamily="34" charset="0"/>
              <a:buChar char="•"/>
            </a:pPr>
            <a:r>
              <a:rPr lang="ja-JP" altLang="en-US" sz="2400"/>
              <a:t>一階ファイブレーション⇔</a:t>
            </a:r>
            <a:r>
              <a:rPr lang="en-US" altLang="ja-JP" sz="2400" dirty="0"/>
              <a:t> </a:t>
            </a:r>
            <a:r>
              <a:rPr lang="ja-JP" altLang="en-US" sz="2400"/>
              <a:t>一階ハイパードクトリン</a:t>
            </a:r>
            <a:r>
              <a:rPr lang="en-US" altLang="ja-JP" sz="2400" dirty="0"/>
              <a:t>(</a:t>
            </a:r>
            <a:r>
              <a:rPr lang="ja-JP" altLang="en-US" sz="2400"/>
              <a:t>グロタンディーク構成</a:t>
            </a:r>
            <a:r>
              <a:rPr lang="en-US" altLang="ja-JP" sz="2400" dirty="0"/>
              <a:t>)</a:t>
            </a:r>
            <a:endParaRPr kumimoji="1" lang="ja-JP" altLang="en-US" sz="2400"/>
          </a:p>
        </p:txBody>
      </p:sp>
      <p:pic>
        <p:nvPicPr>
          <p:cNvPr id="23" name="図 22">
            <a:extLst>
              <a:ext uri="{FF2B5EF4-FFF2-40B4-BE49-F238E27FC236}">
                <a16:creationId xmlns:a16="http://schemas.microsoft.com/office/drawing/2014/main" id="{25A9A02D-A016-C249-995F-F2C8EBED6EC1}"/>
              </a:ext>
            </a:extLst>
          </p:cNvPr>
          <p:cNvPicPr>
            <a:picLocks noChangeAspect="1"/>
          </p:cNvPicPr>
          <p:nvPr/>
        </p:nvPicPr>
        <p:blipFill>
          <a:blip r:embed="rId6"/>
          <a:stretch>
            <a:fillRect/>
          </a:stretch>
        </p:blipFill>
        <p:spPr>
          <a:xfrm>
            <a:off x="775464" y="3798858"/>
            <a:ext cx="3591609" cy="538743"/>
          </a:xfrm>
          <a:prstGeom prst="rect">
            <a:avLst/>
          </a:prstGeom>
        </p:spPr>
      </p:pic>
      <p:sp>
        <p:nvSpPr>
          <p:cNvPr id="3" name="テキスト ボックス 2">
            <a:extLst>
              <a:ext uri="{FF2B5EF4-FFF2-40B4-BE49-F238E27FC236}">
                <a16:creationId xmlns:a16="http://schemas.microsoft.com/office/drawing/2014/main" id="{6A0F0C7F-A10C-D548-812A-BD2A31B15E3D}"/>
              </a:ext>
            </a:extLst>
          </p:cNvPr>
          <p:cNvSpPr txBox="1"/>
          <p:nvPr/>
        </p:nvSpPr>
        <p:spPr>
          <a:xfrm>
            <a:off x="9816559" y="763569"/>
            <a:ext cx="1107996" cy="369332"/>
          </a:xfrm>
          <a:prstGeom prst="rect">
            <a:avLst/>
          </a:prstGeom>
          <a:noFill/>
        </p:spPr>
        <p:txBody>
          <a:bodyPr wrap="none" rtlCol="0">
            <a:spAutoFit/>
          </a:bodyPr>
          <a:lstStyle/>
          <a:p>
            <a:r>
              <a:rPr kumimoji="1" lang="ja-JP" altLang="en-US"/>
              <a:t>随伴の例</a:t>
            </a:r>
          </a:p>
        </p:txBody>
      </p:sp>
      <p:pic>
        <p:nvPicPr>
          <p:cNvPr id="6" name="図 5">
            <a:extLst>
              <a:ext uri="{FF2B5EF4-FFF2-40B4-BE49-F238E27FC236}">
                <a16:creationId xmlns:a16="http://schemas.microsoft.com/office/drawing/2014/main" id="{07DB5450-F52A-C645-AAF3-350058EE3B6C}"/>
              </a:ext>
            </a:extLst>
          </p:cNvPr>
          <p:cNvPicPr>
            <a:picLocks noChangeAspect="1"/>
          </p:cNvPicPr>
          <p:nvPr/>
        </p:nvPicPr>
        <p:blipFill>
          <a:blip r:embed="rId7"/>
          <a:stretch>
            <a:fillRect/>
          </a:stretch>
        </p:blipFill>
        <p:spPr>
          <a:xfrm>
            <a:off x="5594284" y="3045869"/>
            <a:ext cx="3561230" cy="992057"/>
          </a:xfrm>
          <a:prstGeom prst="rect">
            <a:avLst/>
          </a:prstGeom>
        </p:spPr>
      </p:pic>
      <p:pic>
        <p:nvPicPr>
          <p:cNvPr id="13" name="図 12">
            <a:extLst>
              <a:ext uri="{FF2B5EF4-FFF2-40B4-BE49-F238E27FC236}">
                <a16:creationId xmlns:a16="http://schemas.microsoft.com/office/drawing/2014/main" id="{25E86761-DFA1-F94A-8AE9-1410447CEBF9}"/>
              </a:ext>
            </a:extLst>
          </p:cNvPr>
          <p:cNvPicPr>
            <a:picLocks noChangeAspect="1"/>
          </p:cNvPicPr>
          <p:nvPr/>
        </p:nvPicPr>
        <p:blipFill>
          <a:blip r:embed="rId8"/>
          <a:stretch>
            <a:fillRect/>
          </a:stretch>
        </p:blipFill>
        <p:spPr>
          <a:xfrm>
            <a:off x="9310123" y="3015426"/>
            <a:ext cx="2472044" cy="1158075"/>
          </a:xfrm>
          <a:prstGeom prst="rect">
            <a:avLst/>
          </a:prstGeom>
        </p:spPr>
      </p:pic>
      <p:sp>
        <p:nvSpPr>
          <p:cNvPr id="8" name="テキスト ボックス 7">
            <a:extLst>
              <a:ext uri="{FF2B5EF4-FFF2-40B4-BE49-F238E27FC236}">
                <a16:creationId xmlns:a16="http://schemas.microsoft.com/office/drawing/2014/main" id="{88FE1641-2E73-B54B-A78E-B15CDBB8064F}"/>
              </a:ext>
            </a:extLst>
          </p:cNvPr>
          <p:cNvSpPr txBox="1"/>
          <p:nvPr/>
        </p:nvSpPr>
        <p:spPr>
          <a:xfrm>
            <a:off x="9397433" y="2483517"/>
            <a:ext cx="2297424" cy="646331"/>
          </a:xfrm>
          <a:prstGeom prst="rect">
            <a:avLst/>
          </a:prstGeom>
          <a:noFill/>
        </p:spPr>
        <p:txBody>
          <a:bodyPr wrap="none" rtlCol="0">
            <a:spAutoFit/>
          </a:bodyPr>
          <a:lstStyle/>
          <a:p>
            <a:r>
              <a:rPr lang="en-US" altLang="ja-JP" dirty="0"/>
              <a:t>Beck-</a:t>
            </a:r>
            <a:r>
              <a:rPr lang="en-US" altLang="ja-JP" dirty="0" err="1"/>
              <a:t>Chevalley</a:t>
            </a:r>
            <a:r>
              <a:rPr lang="ja-JP" altLang="en-US"/>
              <a:t>条件</a:t>
            </a:r>
            <a:endParaRPr lang="en-US" altLang="ja-JP" dirty="0"/>
          </a:p>
          <a:p>
            <a:endParaRPr kumimoji="1" lang="ja-JP" altLang="en-US"/>
          </a:p>
        </p:txBody>
      </p:sp>
      <p:sp>
        <p:nvSpPr>
          <p:cNvPr id="21" name="テキスト ボックス 20">
            <a:extLst>
              <a:ext uri="{FF2B5EF4-FFF2-40B4-BE49-F238E27FC236}">
                <a16:creationId xmlns:a16="http://schemas.microsoft.com/office/drawing/2014/main" id="{65A43180-73FD-BA48-A7C4-2A89DDEABAFE}"/>
              </a:ext>
            </a:extLst>
          </p:cNvPr>
          <p:cNvSpPr txBox="1"/>
          <p:nvPr/>
        </p:nvSpPr>
        <p:spPr>
          <a:xfrm>
            <a:off x="523592" y="2665768"/>
            <a:ext cx="4339650" cy="1754326"/>
          </a:xfrm>
          <a:prstGeom prst="rect">
            <a:avLst/>
          </a:prstGeom>
          <a:noFill/>
          <a:ln>
            <a:solidFill>
              <a:schemeClr val="tx1"/>
            </a:solidFill>
          </a:ln>
        </p:spPr>
        <p:txBody>
          <a:bodyPr wrap="none" rtlCol="0">
            <a:spAutoFit/>
          </a:bodyPr>
          <a:lstStyle/>
          <a:p>
            <a:r>
              <a:rPr kumimoji="1" lang="ja-JP" altLang="en-US"/>
              <a:t>　　　　　　　　　　　　　　　　　　</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p:txBody>
      </p:sp>
      <p:sp>
        <p:nvSpPr>
          <p:cNvPr id="10" name="右矢印 9">
            <a:extLst>
              <a:ext uri="{FF2B5EF4-FFF2-40B4-BE49-F238E27FC236}">
                <a16:creationId xmlns:a16="http://schemas.microsoft.com/office/drawing/2014/main" id="{E3D6AA81-5A37-074E-8F1D-414C9AF13195}"/>
              </a:ext>
            </a:extLst>
          </p:cNvPr>
          <p:cNvSpPr/>
          <p:nvPr/>
        </p:nvSpPr>
        <p:spPr>
          <a:xfrm>
            <a:off x="4947564" y="3411863"/>
            <a:ext cx="538004" cy="26213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EEA594A5-AA9A-1B44-AB53-C3B516B282C7}"/>
              </a:ext>
            </a:extLst>
          </p:cNvPr>
          <p:cNvSpPr txBox="1"/>
          <p:nvPr/>
        </p:nvSpPr>
        <p:spPr>
          <a:xfrm>
            <a:off x="5660526" y="3045869"/>
            <a:ext cx="3185487" cy="923330"/>
          </a:xfrm>
          <a:prstGeom prst="rect">
            <a:avLst/>
          </a:prstGeom>
          <a:noFill/>
          <a:ln>
            <a:solidFill>
              <a:schemeClr val="tx1"/>
            </a:solidFill>
          </a:ln>
        </p:spPr>
        <p:txBody>
          <a:bodyPr wrap="none" rtlCol="0">
            <a:spAutoFit/>
          </a:bodyPr>
          <a:lstStyle/>
          <a:p>
            <a:r>
              <a:rPr kumimoji="1" lang="ja-JP" altLang="en-US"/>
              <a:t>　　　　　　　　　　　　　</a:t>
            </a:r>
            <a:endParaRPr kumimoji="1" lang="en-US" altLang="ja-JP" dirty="0"/>
          </a:p>
          <a:p>
            <a:endParaRPr lang="en-US" altLang="ja-JP" dirty="0"/>
          </a:p>
          <a:p>
            <a:endParaRPr kumimoji="1" lang="en-US" altLang="ja-JP" dirty="0"/>
          </a:p>
        </p:txBody>
      </p:sp>
      <p:sp>
        <p:nvSpPr>
          <p:cNvPr id="11" name="テキスト ボックス 10">
            <a:extLst>
              <a:ext uri="{FF2B5EF4-FFF2-40B4-BE49-F238E27FC236}">
                <a16:creationId xmlns:a16="http://schemas.microsoft.com/office/drawing/2014/main" id="{55C51B7B-12F5-484F-819B-E5C6F921B6EF}"/>
              </a:ext>
            </a:extLst>
          </p:cNvPr>
          <p:cNvSpPr txBox="1"/>
          <p:nvPr/>
        </p:nvSpPr>
        <p:spPr>
          <a:xfrm>
            <a:off x="5999258" y="2695676"/>
            <a:ext cx="2262158" cy="369332"/>
          </a:xfrm>
          <a:prstGeom prst="rect">
            <a:avLst/>
          </a:prstGeom>
          <a:noFill/>
        </p:spPr>
        <p:txBody>
          <a:bodyPr wrap="none" rtlCol="0">
            <a:spAutoFit/>
          </a:bodyPr>
          <a:lstStyle/>
          <a:p>
            <a:r>
              <a:rPr kumimoji="1" lang="ja-JP" altLang="en-US"/>
              <a:t>随伴としての量化子</a:t>
            </a:r>
          </a:p>
        </p:txBody>
      </p:sp>
      <p:pic>
        <p:nvPicPr>
          <p:cNvPr id="24" name="図 23">
            <a:extLst>
              <a:ext uri="{FF2B5EF4-FFF2-40B4-BE49-F238E27FC236}">
                <a16:creationId xmlns:a16="http://schemas.microsoft.com/office/drawing/2014/main" id="{1E618394-918A-B34F-BE25-9AA53F9B635D}"/>
              </a:ext>
            </a:extLst>
          </p:cNvPr>
          <p:cNvPicPr>
            <a:picLocks noChangeAspect="1"/>
          </p:cNvPicPr>
          <p:nvPr/>
        </p:nvPicPr>
        <p:blipFill>
          <a:blip r:embed="rId9"/>
          <a:stretch>
            <a:fillRect/>
          </a:stretch>
        </p:blipFill>
        <p:spPr>
          <a:xfrm>
            <a:off x="9746925" y="1149280"/>
            <a:ext cx="1282700" cy="495300"/>
          </a:xfrm>
          <a:prstGeom prst="rect">
            <a:avLst/>
          </a:prstGeom>
        </p:spPr>
      </p:pic>
      <p:pic>
        <p:nvPicPr>
          <p:cNvPr id="25" name="図 24">
            <a:extLst>
              <a:ext uri="{FF2B5EF4-FFF2-40B4-BE49-F238E27FC236}">
                <a16:creationId xmlns:a16="http://schemas.microsoft.com/office/drawing/2014/main" id="{E992EC77-946D-E54B-8B79-4D5A8BACD826}"/>
              </a:ext>
            </a:extLst>
          </p:cNvPr>
          <p:cNvPicPr>
            <a:picLocks noChangeAspect="1"/>
          </p:cNvPicPr>
          <p:nvPr/>
        </p:nvPicPr>
        <p:blipFill>
          <a:blip r:embed="rId10"/>
          <a:stretch>
            <a:fillRect/>
          </a:stretch>
        </p:blipFill>
        <p:spPr>
          <a:xfrm>
            <a:off x="9572221" y="1606889"/>
            <a:ext cx="1363702" cy="463659"/>
          </a:xfrm>
          <a:prstGeom prst="rect">
            <a:avLst/>
          </a:prstGeom>
        </p:spPr>
      </p:pic>
      <p:sp>
        <p:nvSpPr>
          <p:cNvPr id="27" name="テキスト ボックス 26">
            <a:extLst>
              <a:ext uri="{FF2B5EF4-FFF2-40B4-BE49-F238E27FC236}">
                <a16:creationId xmlns:a16="http://schemas.microsoft.com/office/drawing/2014/main" id="{57CC3402-99AE-7649-8E25-50988D6009E1}"/>
              </a:ext>
            </a:extLst>
          </p:cNvPr>
          <p:cNvSpPr txBox="1"/>
          <p:nvPr/>
        </p:nvSpPr>
        <p:spPr>
          <a:xfrm>
            <a:off x="9488109" y="1169310"/>
            <a:ext cx="1800331" cy="923330"/>
          </a:xfrm>
          <a:prstGeom prst="rect">
            <a:avLst/>
          </a:prstGeom>
          <a:noFill/>
          <a:ln>
            <a:solidFill>
              <a:schemeClr val="tx1"/>
            </a:solidFill>
          </a:ln>
        </p:spPr>
        <p:txBody>
          <a:bodyPr wrap="square" rtlCol="0">
            <a:spAutoFit/>
          </a:bodyPr>
          <a:lstStyle/>
          <a:p>
            <a:endParaRPr kumimoji="1" lang="en-US" altLang="ja-JP" dirty="0"/>
          </a:p>
          <a:p>
            <a:endParaRPr lang="en-US" altLang="ja-JP" dirty="0"/>
          </a:p>
          <a:p>
            <a:endParaRPr kumimoji="1" lang="en-US" altLang="ja-JP" dirty="0"/>
          </a:p>
        </p:txBody>
      </p:sp>
      <p:sp>
        <p:nvSpPr>
          <p:cNvPr id="4" name="日付プレースホルダー 3">
            <a:extLst>
              <a:ext uri="{FF2B5EF4-FFF2-40B4-BE49-F238E27FC236}">
                <a16:creationId xmlns:a16="http://schemas.microsoft.com/office/drawing/2014/main" id="{1EFF6BF6-5476-4245-A02A-7AB65761D17F}"/>
              </a:ext>
            </a:extLst>
          </p:cNvPr>
          <p:cNvSpPr>
            <a:spLocks noGrp="1"/>
          </p:cNvSpPr>
          <p:nvPr>
            <p:ph type="dt" sz="half" idx="10"/>
          </p:nvPr>
        </p:nvSpPr>
        <p:spPr/>
        <p:txBody>
          <a:bodyPr/>
          <a:lstStyle/>
          <a:p>
            <a:r>
              <a:rPr kumimoji="1" lang="en-US" altLang="ja-JP"/>
              <a:t>2021/2/10</a:t>
            </a:r>
            <a:endParaRPr kumimoji="1" lang="ja-JP" altLang="en-US"/>
          </a:p>
        </p:txBody>
      </p:sp>
      <p:sp>
        <p:nvSpPr>
          <p:cNvPr id="12" name="スライド番号プレースホルダー 11">
            <a:extLst>
              <a:ext uri="{FF2B5EF4-FFF2-40B4-BE49-F238E27FC236}">
                <a16:creationId xmlns:a16="http://schemas.microsoft.com/office/drawing/2014/main" id="{8ACEC581-7F63-3E43-857A-D0C51AB38C5A}"/>
              </a:ext>
            </a:extLst>
          </p:cNvPr>
          <p:cNvSpPr>
            <a:spLocks noGrp="1"/>
          </p:cNvSpPr>
          <p:nvPr>
            <p:ph type="sldNum" sz="quarter" idx="12"/>
          </p:nvPr>
        </p:nvSpPr>
        <p:spPr/>
        <p:txBody>
          <a:bodyPr/>
          <a:lstStyle/>
          <a:p>
            <a:fld id="{6C5D0697-FC9F-5848-968B-59552FFFC2E5}" type="slidenum">
              <a:rPr kumimoji="1" lang="ja-JP" altLang="en-US" smtClean="0"/>
              <a:t>8</a:t>
            </a:fld>
            <a:endParaRPr kumimoji="1" lang="ja-JP" altLang="en-US"/>
          </a:p>
        </p:txBody>
      </p:sp>
    </p:spTree>
    <p:extLst>
      <p:ext uri="{BB962C8B-B14F-4D97-AF65-F5344CB8AC3E}">
        <p14:creationId xmlns:p14="http://schemas.microsoft.com/office/powerpoint/2010/main" val="352300525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7219</TotalTime>
  <Words>2558</Words>
  <Application>Microsoft Macintosh PowerPoint</Application>
  <PresentationFormat>ワイド画面</PresentationFormat>
  <Paragraphs>324</Paragraphs>
  <Slides>36</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36</vt:i4>
      </vt:variant>
    </vt:vector>
  </HeadingPairs>
  <TitlesOfParts>
    <vt:vector size="40" baseType="lpstr">
      <vt:lpstr>游ゴシック</vt:lpstr>
      <vt:lpstr>游ゴシック Light</vt:lpstr>
      <vt:lpstr>Arial</vt:lpstr>
      <vt:lpstr>Office テーマ</vt:lpstr>
      <vt:lpstr>ハイパードクトリンによる述語論理と双対性の哲学の批判的検討</vt:lpstr>
      <vt:lpstr>発表内容</vt:lpstr>
      <vt:lpstr>研究の背景（圏論とは何か？）</vt:lpstr>
      <vt:lpstr>圏論は諸学問分野へ応用されている</vt:lpstr>
      <vt:lpstr>圏論は諸学問分野へ応用されている</vt:lpstr>
      <vt:lpstr>先行研究の紹介</vt:lpstr>
      <vt:lpstr>研究の紹介</vt:lpstr>
      <vt:lpstr>論理学への応用に関して</vt:lpstr>
      <vt:lpstr>ILハイパードクトリンの定義</vt:lpstr>
      <vt:lpstr>様々なハイパードクトリン</vt:lpstr>
      <vt:lpstr>様々なハイパードクトリン</vt:lpstr>
      <vt:lpstr>ハイパードクトリンを用いて示したこと</vt:lpstr>
      <vt:lpstr>哲学への応用に関して</vt:lpstr>
      <vt:lpstr>哲学への応用に関して</vt:lpstr>
      <vt:lpstr>絶対的基礎論と相対的基礎論</vt:lpstr>
      <vt:lpstr>圏論的統一科学の解釈</vt:lpstr>
      <vt:lpstr>圏論的統一科学の限界</vt:lpstr>
      <vt:lpstr>総括</vt:lpstr>
      <vt:lpstr>展望</vt:lpstr>
      <vt:lpstr>参考文献</vt:lpstr>
      <vt:lpstr>ご静聴ありがとうございました</vt:lpstr>
      <vt:lpstr>統一的世界像について</vt:lpstr>
      <vt:lpstr>圏論的統一科学</vt:lpstr>
      <vt:lpstr>圏論的統一科学</vt:lpstr>
      <vt:lpstr>ウィーン学派との比較</vt:lpstr>
      <vt:lpstr>絶対的基礎論と相対的基礎論</vt:lpstr>
      <vt:lpstr>圏論は絶対的基礎論ではないか？</vt:lpstr>
      <vt:lpstr>The Dynamics of Dualityの概要</vt:lpstr>
      <vt:lpstr>フェファーマンによる圏論批判</vt:lpstr>
      <vt:lpstr>圏論批判に応答する</vt:lpstr>
      <vt:lpstr>統一と不統一</vt:lpstr>
      <vt:lpstr>存在論的なものと認識論的なもの</vt:lpstr>
      <vt:lpstr>数学における双対性</vt:lpstr>
      <vt:lpstr>双対性概念</vt:lpstr>
      <vt:lpstr>双対性概念</vt:lpstr>
      <vt:lpstr>非双対性</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ハイパードクトリンによる述語論理と双対性の哲学の批判的検討</dc:title>
  <dc:creator>Microsoft Office User</dc:creator>
  <cp:lastModifiedBy>Microsoft Office User</cp:lastModifiedBy>
  <cp:revision>93</cp:revision>
  <cp:lastPrinted>2021-02-10T00:49:26Z</cp:lastPrinted>
  <dcterms:created xsi:type="dcterms:W3CDTF">2021-01-31T08:18:50Z</dcterms:created>
  <dcterms:modified xsi:type="dcterms:W3CDTF">2021-02-10T02:44:53Z</dcterms:modified>
</cp:coreProperties>
</file>